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6">
  <p:sldMasterIdLst>
    <p:sldMasterId id="2147483672" r:id="rId1"/>
  </p:sldMasterIdLst>
  <p:notesMasterIdLst>
    <p:notesMasterId r:id="rId34"/>
  </p:notesMasterIdLst>
  <p:sldIdLst>
    <p:sldId id="256" r:id="rId2"/>
    <p:sldId id="287" r:id="rId3"/>
    <p:sldId id="257" r:id="rId4"/>
    <p:sldId id="306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286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33759" autoAdjust="0"/>
  </p:normalViewPr>
  <p:slideViewPr>
    <p:cSldViewPr snapToGrid="0">
      <p:cViewPr varScale="1">
        <p:scale>
          <a:sx n="92" d="100"/>
          <a:sy n="92" d="100"/>
        </p:scale>
        <p:origin x="516" y="7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50" d="100"/>
          <a:sy n="150" d="100"/>
        </p:scale>
        <p:origin x="726" y="-27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6113E-9B44-4EFC-9990-EF0789DBD0D7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4F5F5-A8AA-4BC1-84A0-54BF991CD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8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tài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đặt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tài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Rê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kích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thước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tài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góc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 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03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Table Styles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Style…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Tạo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Styles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Table Style…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 New Style from Formatting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viện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Table Style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Table Style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 Style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viện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Style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7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lề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lề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mặc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khoảng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Properties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Properties…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Properties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Option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gồm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Top, Bottom, Left, Right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lề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b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b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b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ô;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 spacing between cells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khoảng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Automatically resize to fit contents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kích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thước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nội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dung.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lề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cụ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ð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Properties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Properties…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Properties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 Option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bỏ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kiểm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 as the whole 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Top, Bottom, Left, Right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859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1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18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Tổ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chức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đổi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đổi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Convert Text to Table…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Convert Text to Table: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size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 of Columns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nếu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 Behavior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Fixed column width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hay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cụ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 to contents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chiều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dài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bản;</a:t>
            </a:r>
          </a:p>
          <a:p>
            <a:pPr marL="1200150" lvl="3" indent="-171450" fontAlgn="base">
              <a:buFont typeface="Arial" panose="020B0604020202020204" pitchFamily="34" charset="0"/>
              <a:buChar char="•"/>
            </a:pPr>
            <a:r>
              <a:rPr lang="en-US" sz="9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 to Window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bằng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tài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n-US" sz="9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text at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900" b="1" i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</a:t>
            </a:r>
            <a:r>
              <a:rPr lang="en-US" sz="900" b="1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trường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bạn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sử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ký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phẩy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đoạn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nhiều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trường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bạn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khai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báo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ký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text at: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48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Convert to Text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Convert Table To Text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dấu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dạng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5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lượt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 by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by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kiểu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tương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ứng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Ascending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Descending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Header row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header row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list has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Paragraph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lượt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đoạn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Paragraphs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Headings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trường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Field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kiểu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sắp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xếp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Text/Number/Date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Ascending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Descending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Header row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header row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list has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 Options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ký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Tabs/Commas/Other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trường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fields at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kiểm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Case sensitive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nếu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biệt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thường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ngôn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Sorting Language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819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917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98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35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phần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xuống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góc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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qua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không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lượt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thả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3" panose="05040102010807070707" pitchFamily="18" charset="2"/>
              </a:rPr>
              <a:t>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3" panose="05040102010807070707" pitchFamily="18" charset="2"/>
              </a:rPr>
              <a:t>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qua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không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3" panose="05040102010807070707" pitchFamily="18" charset="2"/>
              </a:rPr>
              <a:t>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lượt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còn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lựa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Selection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lựa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Selection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qua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không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lựa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Selection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lượt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còn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toàn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Rê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vực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xuất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ở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góc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3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435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38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004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547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75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013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18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Paragraph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lệnh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lệnh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Alignment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/lui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(ô ở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+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lề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43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cao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Mũi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Width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Height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/cao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Properties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mở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Properties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sử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Preferred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width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Specify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height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/cao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Đặt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mũi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thước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ngang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3" panose="05040102010807070707" pitchFamily="18" charset="2"/>
              </a:rPr>
              <a:t>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thước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dọc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cao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endParaRPr lang="es-MX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phối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cao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trí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phối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chế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 Contents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nội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dung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ô;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 Window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chỉnh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bằng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rộng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văn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bản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tài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liệu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Fixed Column Width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tắt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chế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AutoFit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17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/ô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(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bật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Toolbar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dọc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Vertical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Border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ngang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Horizotal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Border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đến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trỏ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2" panose="05020102010507070707" pitchFamily="18" charset="2"/>
              </a:rPr>
              <a:t>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tượng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2" panose="05020102010507070707" pitchFamily="18" charset="2"/>
              </a:rPr>
              <a:t>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thêm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Insert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khởi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chạy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rights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Đẩy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down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Đẩy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xuống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sz="900" b="1" i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en-US" sz="900" b="1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ý:</a:t>
            </a:r>
            <a:endParaRPr lang="en-US" sz="9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 cells right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chèn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đẩy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ngoài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phạn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 cells down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đẩy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xuống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9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8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/ô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s-MX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tục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Toolbar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&amp;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tiếp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bất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kỳ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 Toolbar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 cells…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&amp;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 cells…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 cells left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Dồn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trái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 cell up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Dồn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33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liền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kề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 Cells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chuột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phải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vào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vùng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 Cells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trình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ngữ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cảnh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Draw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Eraser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ð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biên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chung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Split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hộp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thoại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Split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sử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dụng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nút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Tăng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Giảm</a:t>
            </a:r>
            <a:r>
              <a:rPr lang="es-MX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ấn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Number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hoặc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Draw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Draw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vẽ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đường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89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ô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định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sẽ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đầu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Merger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Split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Hợp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Đặt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chiều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nhau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trống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phím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Delete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xóa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hàng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trống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22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tác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thiết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sự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lặp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n-US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Lặp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en-US" sz="9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dòng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đề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bảng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thẻ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Layout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dưới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Tools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nhấp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chọn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Repeat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Header</a:t>
            </a:r>
            <a:r>
              <a:rPr lang="es-MX" sz="9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9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</a:t>
            </a:r>
            <a:r>
              <a:rPr lang="es-MX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4F5F5-A8AA-4BC1-84A0-54BF991CD3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14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57196" y="1293415"/>
            <a:ext cx="6527207" cy="977579"/>
          </a:xfrm>
        </p:spPr>
        <p:txBody>
          <a:bodyPr>
            <a:noAutofit/>
          </a:bodyPr>
          <a:lstStyle>
            <a:lvl1pPr algn="ct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57197" y="2525757"/>
            <a:ext cx="6527206" cy="6858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itchFamily="18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43430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80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010400" cy="533400"/>
          </a:xfrm>
        </p:spPr>
        <p:txBody>
          <a:bodyPr/>
          <a:lstStyle>
            <a:lvl1pPr>
              <a:defRPr b="0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1123950"/>
            <a:ext cx="8229600" cy="3429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fld id="{3666938D-6E01-40AE-BE27-E7323976FC9E}" type="datetime1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 b="0"/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69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fld id="{F4426846-B55B-4708-B74B-A8C90A649460}" type="datetime1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 b="0"/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891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fld id="{881C5E52-AF91-40F7-AB2B-E9960B7F9F7A}" type="datetime1">
              <a:rPr lang="en-US" smtClean="0"/>
              <a:t>6/6/2019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050" b="0">
                <a:cs typeface="Arial" charset="0"/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 b="0"/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3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43450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3AA8688-6716-4908-A045-4A4F76776BC0}" type="datetime1">
              <a:rPr lang="en-US" smtClean="0"/>
              <a:t>6/6/2019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43450"/>
            <a:ext cx="2895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0557" y="4743450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55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855838"/>
            <a:ext cx="8229600" cy="3742303"/>
          </a:xfrm>
          <a:prstGeom prst="rect">
            <a:avLst/>
          </a:prstGeom>
        </p:spPr>
        <p:txBody>
          <a:bodyPr/>
          <a:lstStyle>
            <a:lvl1pPr marL="342892" indent="-342892">
              <a:buClr>
                <a:srgbClr val="0081C4"/>
              </a:buClr>
              <a:buSzPct val="70000"/>
              <a:buFont typeface="Wingdings" charset="2"/>
              <a:buChar char="§"/>
              <a:defRPr sz="2200">
                <a:solidFill>
                  <a:schemeClr val="tx1"/>
                </a:solidFill>
                <a:latin typeface="+mn-lt"/>
                <a:cs typeface="Segoe Light"/>
              </a:defRPr>
            </a:lvl1pPr>
            <a:lvl2pPr marL="800080" indent="-342892">
              <a:buClr>
                <a:srgbClr val="0081C4"/>
              </a:buClr>
              <a:buSzPct val="70000"/>
              <a:buFont typeface="Wingdings" charset="2"/>
              <a:buChar char="§"/>
              <a:defRPr sz="2200">
                <a:latin typeface="+mn-lt"/>
                <a:cs typeface="Segoe Light"/>
              </a:defRPr>
            </a:lvl2pPr>
            <a:lvl3pPr marL="1257269" indent="-342892">
              <a:buClr>
                <a:srgbClr val="0081C4"/>
              </a:buClr>
              <a:buSzPct val="70000"/>
              <a:buFont typeface="Wingdings" charset="2"/>
              <a:buChar char="§"/>
              <a:defRPr sz="1800">
                <a:latin typeface="+mn-lt"/>
                <a:cs typeface="Segoe Light"/>
              </a:defRPr>
            </a:lvl3pPr>
            <a:lvl4pPr marL="1657309" indent="-285743">
              <a:buClr>
                <a:srgbClr val="0081C4"/>
              </a:buClr>
              <a:buSzPct val="70000"/>
              <a:buFont typeface="Wingdings" charset="2"/>
              <a:buChar char="§"/>
              <a:defRPr sz="1600">
                <a:latin typeface="+mn-lt"/>
                <a:cs typeface="Segoe Light"/>
              </a:defRPr>
            </a:lvl4pPr>
            <a:lvl5pPr marL="2114498" indent="-285743">
              <a:buClr>
                <a:srgbClr val="0081C4"/>
              </a:buClr>
              <a:buSzPct val="70000"/>
              <a:buFont typeface="Wingdings" charset="2"/>
              <a:buChar char="§"/>
              <a:defRPr sz="1400">
                <a:latin typeface="+mn-lt"/>
                <a:cs typeface="Segoe 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4743450"/>
            <a:ext cx="2133600" cy="274638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fld id="{73AA8688-6716-4908-A045-4A4F76776BC0}" type="datetime1">
              <a:rPr lang="en-US" smtClean="0"/>
              <a:t>6/6/2019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4743450"/>
            <a:ext cx="2895600" cy="274638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0557" y="474345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rgbClr val="898989"/>
                </a:solidFill>
              </a:defRPr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08670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7CFD-68A7-44BD-868F-BAE91B4CD83F}" type="datetime1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27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448655" y="285750"/>
            <a:ext cx="723814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194481" y="184026"/>
            <a:ext cx="939053" cy="6595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80" y="222684"/>
            <a:ext cx="1141160" cy="659532"/>
          </a:xfrm>
          <a:prstGeom prst="rect">
            <a:avLst/>
          </a:prstGeom>
        </p:spPr>
      </p:pic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3AA8688-6716-4908-A045-4A4F76776BC0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43450"/>
            <a:ext cx="2895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0861" y="4743450"/>
            <a:ext cx="2133600" cy="273844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49F9262-1392-45F9-82B8-E6BAB6B74FE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264"/>
            <a:ext cx="1133534" cy="4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6pPr>
      <a:lvl7pPr marL="914378"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itchFamily="34" charset="0"/>
        </a:defRPr>
      </a:lvl9pPr>
    </p:titleStyle>
    <p:bodyStyle>
      <a:lvl1pPr marL="225425" indent="-22542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61963" indent="-236538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688975" indent="-2270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914400" indent="-22542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089025" indent="-17462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tmp"/><Relationship Id="rId5" Type="http://schemas.openxmlformats.org/officeDocument/2006/relationships/image" Target="../media/image23.tmp"/><Relationship Id="rId4" Type="http://schemas.openxmlformats.org/officeDocument/2006/relationships/image" Target="../media/image22.tm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tm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tm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tmp"/><Relationship Id="rId5" Type="http://schemas.openxmlformats.org/officeDocument/2006/relationships/image" Target="../media/image34.tmp"/><Relationship Id="rId4" Type="http://schemas.openxmlformats.org/officeDocument/2006/relationships/image" Target="../media/image33.tm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sz="2500" dirty="0" smtClean="0"/>
              <a:t>MOS WORD 2016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err="1" smtClean="0"/>
              <a:t>Bài</a:t>
            </a:r>
            <a:r>
              <a:rPr lang="en-US" sz="2600" dirty="0" smtClean="0"/>
              <a:t> 6: </a:t>
            </a:r>
            <a:r>
              <a:rPr lang="en-US" sz="2600" dirty="0" err="1" smtClean="0"/>
              <a:t>sử</a:t>
            </a:r>
            <a:r>
              <a:rPr lang="en-US" sz="2600" dirty="0" smtClean="0"/>
              <a:t> </a:t>
            </a:r>
            <a:r>
              <a:rPr lang="en-US" sz="2600" dirty="0" err="1" smtClean="0"/>
              <a:t>dụng</a:t>
            </a:r>
            <a:r>
              <a:rPr lang="en-US" sz="2600" dirty="0" smtClean="0"/>
              <a:t> </a:t>
            </a:r>
            <a:r>
              <a:rPr lang="en-US" sz="2600" dirty="0" err="1" smtClean="0"/>
              <a:t>bảng</a:t>
            </a:r>
            <a:endParaRPr lang="en-US" sz="2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l"/>
            <a:r>
              <a:rPr lang="en-US" dirty="0" smtClean="0"/>
              <a:t>Created by: IIG Vietnam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9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8222031" cy="3773631"/>
          </a:xfrm>
        </p:spPr>
        <p:txBody>
          <a:bodyPr anchor="t"/>
          <a:lstStyle/>
          <a:p>
            <a:pPr lvl="1" algn="just"/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rộng</a:t>
            </a:r>
            <a:r>
              <a:rPr lang="en-US" sz="2400" dirty="0"/>
              <a:t> (</a:t>
            </a:r>
            <a:r>
              <a:rPr lang="en-US" sz="2400" b="1" dirty="0"/>
              <a:t>Width</a:t>
            </a:r>
            <a:r>
              <a:rPr lang="en-US" sz="2400" dirty="0"/>
              <a:t>)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cột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r>
              <a:rPr lang="en-US" sz="2400" dirty="0"/>
              <a:t> (</a:t>
            </a:r>
            <a:r>
              <a:rPr lang="en-US" sz="2400" b="1" dirty="0"/>
              <a:t>Height</a:t>
            </a:r>
            <a:r>
              <a:rPr lang="en-US" sz="2400" dirty="0"/>
              <a:t>)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 smtClean="0"/>
              <a:t>.</a:t>
            </a:r>
          </a:p>
          <a:p>
            <a:pPr lvl="2" algn="just"/>
            <a:r>
              <a:rPr lang="en-US" sz="2200" dirty="0" smtClean="0"/>
              <a:t>C</a:t>
            </a:r>
            <a:r>
              <a:rPr lang="vi-VN" sz="2200" dirty="0" smtClean="0"/>
              <a:t>ó </a:t>
            </a:r>
            <a:r>
              <a:rPr lang="vi-VN" sz="2200" dirty="0"/>
              <a:t>thể hiệu chỉnh kích cỡ các cột và hàng bằng các công cụ trên </a:t>
            </a:r>
            <a:r>
              <a:rPr lang="vi-VN" sz="2200" b="1" dirty="0"/>
              <a:t>Ribbon</a:t>
            </a:r>
            <a:r>
              <a:rPr lang="vi-VN" sz="2200" dirty="0"/>
              <a:t>, bằng công cụ chuột trên </a:t>
            </a:r>
            <a:r>
              <a:rPr lang="en-US" sz="2200" dirty="0" err="1" smtClean="0"/>
              <a:t>bảng</a:t>
            </a:r>
            <a:r>
              <a:rPr lang="en-US" sz="2200" dirty="0" smtClean="0"/>
              <a:t>        </a:t>
            </a:r>
            <a:r>
              <a:rPr lang="vi-VN" sz="2200" dirty="0" smtClean="0"/>
              <a:t>hoặc </a:t>
            </a:r>
            <a:r>
              <a:rPr lang="vi-VN" sz="2200" dirty="0"/>
              <a:t>bằng công cụ trên thước kẻ ngang </a:t>
            </a:r>
            <a:r>
              <a:rPr lang="en-US" sz="2200" dirty="0" smtClean="0"/>
              <a:t>    </a:t>
            </a:r>
            <a:r>
              <a:rPr lang="vi-VN" sz="2200" dirty="0" smtClean="0"/>
              <a:t>(</a:t>
            </a:r>
            <a:r>
              <a:rPr lang="vi-VN" sz="2200" b="1" dirty="0"/>
              <a:t>Horizontal ruler</a:t>
            </a:r>
            <a:r>
              <a:rPr lang="vi-VN" sz="2200" dirty="0"/>
              <a:t>) và </a:t>
            </a:r>
            <a:r>
              <a:rPr lang="en-US" sz="2200" dirty="0" smtClean="0"/>
              <a:t>   </a:t>
            </a:r>
            <a:r>
              <a:rPr lang="en-US" sz="2200" dirty="0" err="1" smtClean="0"/>
              <a:t>trên</a:t>
            </a:r>
            <a:r>
              <a:rPr lang="en-US" sz="2200" dirty="0" smtClean="0"/>
              <a:t> </a:t>
            </a:r>
            <a:r>
              <a:rPr lang="vi-VN" sz="2200" dirty="0" smtClean="0"/>
              <a:t>thước </a:t>
            </a:r>
            <a:r>
              <a:rPr lang="vi-VN" sz="2200" dirty="0"/>
              <a:t>kẻ dọc (</a:t>
            </a:r>
            <a:r>
              <a:rPr lang="vi-VN" sz="2200" b="1" dirty="0"/>
              <a:t>Vertical ruler</a:t>
            </a:r>
            <a:r>
              <a:rPr lang="vi-VN" sz="2200" dirty="0" smtClean="0"/>
              <a:t>)</a:t>
            </a:r>
            <a:r>
              <a:rPr lang="en-US" sz="22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10</a:t>
            </a:fld>
            <a:endParaRPr lang="en-US"/>
          </a:p>
        </p:txBody>
      </p:sp>
      <p:pic>
        <p:nvPicPr>
          <p:cNvPr id="32" name="Picture 31" descr="\\CCISERVER\Common\Publishing\Working\In Development\3260 Word 2016 Core\Screens\wd-248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089" y="2084676"/>
            <a:ext cx="164956" cy="211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 descr="\\CCISERVER\Common\Publishing\Working\In Development\3260 Word 2016 Core\Screens\wd-247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0" y="2118446"/>
            <a:ext cx="173184" cy="1779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\\CCISERVER\Common\Publishing\Working\In Development\3260 Word 2016 Core\Screens\wd-249.pn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8410" y="2405494"/>
            <a:ext cx="224889" cy="2026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" name="Picture 34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65273" y="2404630"/>
            <a:ext cx="204355" cy="20348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457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8222031" cy="3773631"/>
          </a:xfrm>
        </p:spPr>
        <p:txBody>
          <a:bodyPr anchor="t"/>
          <a:lstStyle/>
          <a:p>
            <a:pPr lvl="1" algn="just"/>
            <a:r>
              <a:rPr lang="en-US" sz="2400" dirty="0" err="1"/>
              <a:t>Chèn</a:t>
            </a:r>
            <a:r>
              <a:rPr lang="en-US" sz="2400" dirty="0"/>
              <a:t> </a:t>
            </a:r>
            <a:r>
              <a:rPr lang="en-US" sz="2400" dirty="0" err="1"/>
              <a:t>cột</a:t>
            </a:r>
            <a:r>
              <a:rPr lang="en-US" sz="2400" dirty="0"/>
              <a:t>,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hoặc</a:t>
            </a:r>
            <a:r>
              <a:rPr lang="en-US" sz="2400" dirty="0"/>
              <a:t> ô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bảng</a:t>
            </a:r>
            <a:r>
              <a:rPr lang="en-US" sz="2400" dirty="0" smtClean="0"/>
              <a:t>.</a:t>
            </a:r>
          </a:p>
          <a:p>
            <a:pPr lvl="2" algn="just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b="1" dirty="0" err="1"/>
              <a:t>cột</a:t>
            </a:r>
            <a:r>
              <a:rPr lang="en-US" b="1" dirty="0"/>
              <a:t>/</a:t>
            </a:r>
            <a:r>
              <a:rPr lang="en-US" b="1" dirty="0" err="1"/>
              <a:t>hàng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ô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/>
              <a:t>dụng</a:t>
            </a:r>
            <a:r>
              <a:rPr lang="en-US" dirty="0"/>
              <a:t>: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/>
              <a:t>Ribbon</a:t>
            </a:r>
            <a:r>
              <a:rPr lang="en-US" dirty="0"/>
              <a:t>,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 err="1"/>
              <a:t>trình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cảnh</a:t>
            </a:r>
            <a:r>
              <a:rPr lang="en-US" dirty="0"/>
              <a:t>,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/>
              <a:t>Mini Toolbar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b="1" dirty="0" err="1"/>
              <a:t>ngay</a:t>
            </a:r>
            <a:r>
              <a:rPr lang="en-US" b="1" dirty="0"/>
              <a:t> </a:t>
            </a:r>
            <a:r>
              <a:rPr lang="en-US" b="1" dirty="0" err="1"/>
              <a:t>trên</a:t>
            </a:r>
            <a:r>
              <a:rPr lang="en-US" b="1" dirty="0"/>
              <a:t> </a:t>
            </a:r>
            <a:r>
              <a:rPr lang="en-US" b="1" dirty="0" err="1"/>
              <a:t>bảng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11</a:t>
            </a:fld>
            <a:endParaRPr lang="en-US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07" y="2305486"/>
            <a:ext cx="1517708" cy="90321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1019938" y="3208701"/>
            <a:ext cx="16866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Ribbon</a:t>
            </a:r>
            <a:endParaRPr lang="en-US" dirty="0"/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11" y="3631377"/>
            <a:ext cx="2095500" cy="777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602356" y="4387259"/>
            <a:ext cx="25218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7005876" y="2519481"/>
            <a:ext cx="1535425" cy="825500"/>
            <a:chOff x="0" y="0"/>
            <a:chExt cx="2106447" cy="1170305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5260" cy="11703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270662" y="548640"/>
              <a:ext cx="1835785" cy="172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8"/>
          <p:cNvSpPr/>
          <p:nvPr/>
        </p:nvSpPr>
        <p:spPr>
          <a:xfrm>
            <a:off x="7028264" y="3718689"/>
            <a:ext cx="16065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endParaRPr lang="en-US" dirty="0"/>
          </a:p>
        </p:txBody>
      </p:sp>
      <p:pic>
        <p:nvPicPr>
          <p:cNvPr id="19" name="Picture 1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30" y="2305486"/>
            <a:ext cx="3196590" cy="125349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3748572" y="3706214"/>
            <a:ext cx="21036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Mini Toolbar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4813813" cy="3773631"/>
          </a:xfrm>
        </p:spPr>
        <p:txBody>
          <a:bodyPr anchor="t"/>
          <a:lstStyle/>
          <a:p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,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ô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 algn="just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/</a:t>
            </a:r>
            <a:r>
              <a:rPr lang="en-US" dirty="0" err="1"/>
              <a:t>hàng</a:t>
            </a:r>
            <a:r>
              <a:rPr lang="en-US" dirty="0"/>
              <a:t>/ô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/</a:t>
            </a:r>
            <a:r>
              <a:rPr lang="en-US" dirty="0" err="1"/>
              <a:t>hàng</a:t>
            </a:r>
            <a:r>
              <a:rPr lang="en-US" dirty="0"/>
              <a:t>/ô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. </a:t>
            </a:r>
            <a:endParaRPr lang="en-US" dirty="0" smtClean="0"/>
          </a:p>
          <a:p>
            <a:pPr lvl="1" algn="just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/>
              <a:t>Ribbon</a:t>
            </a:r>
            <a:r>
              <a:rPr lang="en-US" dirty="0"/>
              <a:t>,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/>
              <a:t>Mini Toolbar.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12</a:t>
            </a:fld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445" y="2073983"/>
            <a:ext cx="3610089" cy="1737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82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4917722" cy="3773631"/>
          </a:xfrm>
        </p:spPr>
        <p:txBody>
          <a:bodyPr anchor="ctr"/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/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(</a:t>
            </a:r>
            <a:r>
              <a:rPr lang="en-US" b="1" dirty="0"/>
              <a:t>Merging</a:t>
            </a:r>
            <a:r>
              <a:rPr lang="en-US" dirty="0"/>
              <a:t>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chia (</a:t>
            </a:r>
            <a:r>
              <a:rPr lang="en-US" b="1" dirty="0"/>
              <a:t>Splitting</a:t>
            </a:r>
            <a:r>
              <a:rPr lang="en-US" dirty="0"/>
              <a:t>) ô</a:t>
            </a:r>
          </a:p>
          <a:p>
            <a:pPr lvl="1" algn="just"/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/>
              <a:t>ô </a:t>
            </a:r>
            <a:r>
              <a:rPr lang="en-US" dirty="0" err="1"/>
              <a:t>liền</a:t>
            </a:r>
            <a:r>
              <a:rPr lang="en-US" dirty="0"/>
              <a:t> </a:t>
            </a:r>
            <a:r>
              <a:rPr lang="en-US" dirty="0" err="1"/>
              <a:t>kề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ô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endParaRPr lang="en-US" dirty="0" smtClean="0"/>
          </a:p>
          <a:p>
            <a:pPr lvl="1" algn="just"/>
            <a:r>
              <a:rPr lang="en-US" dirty="0" err="1" smtClean="0"/>
              <a:t>Tách</a:t>
            </a:r>
            <a:r>
              <a:rPr lang="en-US" dirty="0" smtClean="0"/>
              <a:t> ô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ô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riêng</a:t>
            </a:r>
            <a:r>
              <a:rPr lang="en-US" dirty="0"/>
              <a:t> </a:t>
            </a:r>
            <a:r>
              <a:rPr lang="en-US" dirty="0" err="1"/>
              <a:t>biệt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531" y="1695927"/>
            <a:ext cx="2780950" cy="2194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395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5312577" cy="3773631"/>
          </a:xfrm>
        </p:spPr>
        <p:txBody>
          <a:bodyPr anchor="ctr"/>
          <a:lstStyle/>
          <a:p>
            <a:r>
              <a:rPr lang="en-US" dirty="0" err="1"/>
              <a:t>Tách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 algn="just"/>
            <a:r>
              <a:rPr lang="en-US" dirty="0" smtClean="0"/>
              <a:t>Word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 smtClean="0"/>
              <a:t>tách</a:t>
            </a:r>
            <a:r>
              <a:rPr lang="en-US" dirty="0" smtClean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. </a:t>
            </a:r>
            <a:r>
              <a:rPr lang="en-US" dirty="0" err="1"/>
              <a:t>Đ</a:t>
            </a:r>
            <a:r>
              <a:rPr lang="en-US" dirty="0" err="1" smtClean="0"/>
              <a:t>ể</a:t>
            </a:r>
            <a:r>
              <a:rPr lang="en-US" dirty="0" smtClean="0"/>
              <a:t> </a:t>
            </a:r>
            <a:r>
              <a:rPr lang="en-US" dirty="0" err="1"/>
              <a:t>tách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lvl="2" algn="just"/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tách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(</a:t>
            </a:r>
            <a:r>
              <a:rPr lang="en-US" b="1" dirty="0"/>
              <a:t>Row</a:t>
            </a:r>
            <a:r>
              <a:rPr lang="en-US" dirty="0"/>
              <a:t>),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tách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(</a:t>
            </a:r>
            <a:r>
              <a:rPr lang="en-US" b="1" dirty="0"/>
              <a:t>Column</a:t>
            </a:r>
            <a:r>
              <a:rPr lang="en-US" dirty="0"/>
              <a:t>).</a:t>
            </a:r>
          </a:p>
          <a:p>
            <a:pPr lvl="2" algn="just"/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b="1" dirty="0" err="1"/>
              <a:t>bảng</a:t>
            </a:r>
            <a:r>
              <a:rPr lang="en-US" b="1" dirty="0"/>
              <a:t> </a:t>
            </a:r>
            <a:r>
              <a:rPr lang="en-US" b="1" dirty="0" err="1"/>
              <a:t>cùng</a:t>
            </a:r>
            <a:r>
              <a:rPr lang="en-US" b="1" dirty="0"/>
              <a:t> </a:t>
            </a:r>
            <a:r>
              <a:rPr lang="en-US" b="1" dirty="0" err="1"/>
              <a:t>kiểu</a:t>
            </a:r>
            <a:r>
              <a:rPr lang="en-US" dirty="0"/>
              <a:t> (</a:t>
            </a:r>
            <a:r>
              <a:rPr lang="en-US" b="1" dirty="0"/>
              <a:t>Style</a:t>
            </a:r>
            <a:r>
              <a:rPr lang="en-US" dirty="0"/>
              <a:t>),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b="1" dirty="0" err="1"/>
              <a:t>bảng</a:t>
            </a:r>
            <a:r>
              <a:rPr lang="en-US" b="1" dirty="0"/>
              <a:t> </a:t>
            </a:r>
            <a:r>
              <a:rPr lang="en-US" b="1" dirty="0" err="1"/>
              <a:t>khác</a:t>
            </a:r>
            <a:r>
              <a:rPr lang="en-US" b="1" dirty="0"/>
              <a:t> </a:t>
            </a:r>
            <a:r>
              <a:rPr lang="en-US" b="1" dirty="0" err="1"/>
              <a:t>kiều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14</a:t>
            </a:fld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5819830" y="835588"/>
            <a:ext cx="2990540" cy="1371600"/>
            <a:chOff x="0" y="0"/>
            <a:chExt cx="4201064" cy="166878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9012"/>
              <a:ext cx="1828800" cy="137477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2264" y="0"/>
              <a:ext cx="1828800" cy="1668780"/>
            </a:xfrm>
            <a:prstGeom prst="rect">
              <a:avLst/>
            </a:prstGeom>
          </p:spPr>
        </p:pic>
        <p:sp>
          <p:nvSpPr>
            <p:cNvPr id="12" name="Right Arrow 11"/>
            <p:cNvSpPr/>
            <p:nvPr/>
          </p:nvSpPr>
          <p:spPr>
            <a:xfrm>
              <a:off x="1932317" y="655608"/>
              <a:ext cx="396815" cy="163902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5845565" y="2847146"/>
            <a:ext cx="3008375" cy="1280160"/>
            <a:chOff x="0" y="0"/>
            <a:chExt cx="3243101" cy="129032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396365" cy="129032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02921" y="138023"/>
              <a:ext cx="1440180" cy="1088390"/>
            </a:xfrm>
            <a:prstGeom prst="rect">
              <a:avLst/>
            </a:prstGeom>
          </p:spPr>
        </p:pic>
        <p:sp>
          <p:nvSpPr>
            <p:cNvPr id="16" name="Right Arrow 15"/>
            <p:cNvSpPr/>
            <p:nvPr/>
          </p:nvSpPr>
          <p:spPr>
            <a:xfrm>
              <a:off x="1475117" y="517585"/>
              <a:ext cx="256652" cy="128290"/>
            </a:xfrm>
            <a:prstGeom prst="rightArrow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6489670" y="2294314"/>
            <a:ext cx="16962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Tách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dòng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957852" y="4276766"/>
            <a:ext cx="41120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kiểu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duy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6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5219058" cy="3773631"/>
          </a:xfrm>
        </p:spPr>
        <p:txBody>
          <a:bodyPr anchor="ctr"/>
          <a:lstStyle/>
          <a:p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(</a:t>
            </a:r>
            <a:r>
              <a:rPr lang="en-US" b="1" dirty="0"/>
              <a:t>Row Headings</a:t>
            </a:r>
            <a:r>
              <a:rPr lang="en-US" dirty="0"/>
              <a:t>)</a:t>
            </a:r>
          </a:p>
          <a:p>
            <a:pPr lvl="1" algn="just"/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(</a:t>
            </a:r>
            <a:r>
              <a:rPr lang="en-US" b="1" dirty="0"/>
              <a:t>Heading Rows</a:t>
            </a:r>
            <a:r>
              <a:rPr lang="en-US" dirty="0"/>
              <a:t>)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. </a:t>
            </a:r>
            <a:endParaRPr lang="en-US" dirty="0" smtClean="0"/>
          </a:p>
          <a:p>
            <a:pPr lvl="1" algn="just"/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/>
              <a:t>rộng</a:t>
            </a:r>
            <a:r>
              <a:rPr lang="en-US" dirty="0"/>
              <a:t> ở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ở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dễ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dõi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15</a:t>
            </a:fld>
            <a:endParaRPr lang="en-US"/>
          </a:p>
        </p:txBody>
      </p:sp>
      <p:grpSp>
        <p:nvGrpSpPr>
          <p:cNvPr id="18" name="Group 17"/>
          <p:cNvGrpSpPr>
            <a:grpSpLocks noChangeAspect="1"/>
          </p:cNvGrpSpPr>
          <p:nvPr/>
        </p:nvGrpSpPr>
        <p:grpSpPr>
          <a:xfrm>
            <a:off x="5545857" y="1662286"/>
            <a:ext cx="3364009" cy="2651760"/>
            <a:chOff x="0" y="0"/>
            <a:chExt cx="4370537" cy="4143375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190750" cy="414337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8362" y="0"/>
              <a:ext cx="2162175" cy="2362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892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5219058" cy="3773631"/>
          </a:xfrm>
        </p:spPr>
        <p:txBody>
          <a:bodyPr anchor="ctr"/>
          <a:lstStyle/>
          <a:p>
            <a:r>
              <a:rPr lang="es-MX" dirty="0" err="1"/>
              <a:t>Sử</a:t>
            </a:r>
            <a:r>
              <a:rPr lang="es-MX" dirty="0"/>
              <a:t> </a:t>
            </a:r>
            <a:r>
              <a:rPr lang="es-MX" dirty="0" err="1"/>
              <a:t>dụng</a:t>
            </a:r>
            <a:r>
              <a:rPr lang="es-MX" dirty="0"/>
              <a:t> </a:t>
            </a:r>
            <a:r>
              <a:rPr lang="es-MX" dirty="0" err="1"/>
              <a:t>các</a:t>
            </a:r>
            <a:r>
              <a:rPr lang="es-MX" dirty="0"/>
              <a:t> </a:t>
            </a:r>
            <a:r>
              <a:rPr lang="es-MX" dirty="0" err="1"/>
              <a:t>kiểu</a:t>
            </a:r>
            <a:r>
              <a:rPr lang="es-MX" dirty="0"/>
              <a:t> </a:t>
            </a:r>
            <a:r>
              <a:rPr lang="es-MX" dirty="0" err="1"/>
              <a:t>định</a:t>
            </a:r>
            <a:r>
              <a:rPr lang="es-MX" dirty="0"/>
              <a:t> </a:t>
            </a:r>
            <a:r>
              <a:rPr lang="es-MX" dirty="0" err="1"/>
              <a:t>dạng</a:t>
            </a:r>
            <a:r>
              <a:rPr lang="es-MX" dirty="0"/>
              <a:t> </a:t>
            </a:r>
            <a:r>
              <a:rPr lang="es-MX" dirty="0" err="1"/>
              <a:t>bảng</a:t>
            </a:r>
            <a:r>
              <a:rPr lang="es-MX" dirty="0"/>
              <a:t> (</a:t>
            </a:r>
            <a:r>
              <a:rPr lang="es-MX" dirty="0" err="1"/>
              <a:t>Table</a:t>
            </a:r>
            <a:r>
              <a:rPr lang="es-MX" dirty="0"/>
              <a:t> </a:t>
            </a:r>
            <a:r>
              <a:rPr lang="es-MX" dirty="0" err="1"/>
              <a:t>Styles</a:t>
            </a:r>
            <a:r>
              <a:rPr lang="es-MX" dirty="0"/>
              <a:t>)</a:t>
            </a:r>
            <a:endParaRPr lang="en-US" dirty="0"/>
          </a:p>
          <a:p>
            <a:pPr lvl="1" algn="just"/>
            <a:r>
              <a:rPr lang="es-MX" b="1" dirty="0" err="1"/>
              <a:t>Table</a:t>
            </a:r>
            <a:r>
              <a:rPr lang="es-MX" b="1" dirty="0"/>
              <a:t> </a:t>
            </a:r>
            <a:r>
              <a:rPr lang="es-MX" b="1" dirty="0" err="1"/>
              <a:t>Styles</a:t>
            </a:r>
            <a:r>
              <a:rPr lang="es-MX" dirty="0"/>
              <a:t> </a:t>
            </a:r>
            <a:r>
              <a:rPr lang="es-MX" dirty="0" err="1" smtClean="0"/>
              <a:t>là</a:t>
            </a:r>
            <a:r>
              <a:rPr lang="es-MX" dirty="0" smtClean="0"/>
              <a:t> </a:t>
            </a:r>
            <a:r>
              <a:rPr lang="es-MX" dirty="0" err="1"/>
              <a:t>các</a:t>
            </a:r>
            <a:r>
              <a:rPr lang="es-MX" dirty="0"/>
              <a:t> </a:t>
            </a:r>
            <a:r>
              <a:rPr lang="es-MX" dirty="0" err="1"/>
              <a:t>kiểu</a:t>
            </a:r>
            <a:r>
              <a:rPr lang="es-MX" dirty="0"/>
              <a:t> </a:t>
            </a:r>
            <a:r>
              <a:rPr lang="es-MX" dirty="0" err="1"/>
              <a:t>định</a:t>
            </a:r>
            <a:r>
              <a:rPr lang="es-MX" dirty="0"/>
              <a:t> </a:t>
            </a:r>
            <a:r>
              <a:rPr lang="es-MX" dirty="0" err="1"/>
              <a:t>dạng</a:t>
            </a:r>
            <a:r>
              <a:rPr lang="es-MX" dirty="0"/>
              <a:t> </a:t>
            </a:r>
            <a:r>
              <a:rPr lang="es-MX" dirty="0" err="1" smtClean="0"/>
              <a:t>bảng</a:t>
            </a:r>
            <a:r>
              <a:rPr lang="es-MX" dirty="0" smtClean="0"/>
              <a:t> </a:t>
            </a:r>
            <a:r>
              <a:rPr lang="es-MX" dirty="0" err="1" smtClean="0"/>
              <a:t>được</a:t>
            </a:r>
            <a:r>
              <a:rPr lang="es-MX" dirty="0" smtClean="0"/>
              <a:t> </a:t>
            </a:r>
            <a:r>
              <a:rPr lang="es-MX" dirty="0" err="1"/>
              <a:t>xây</a:t>
            </a:r>
            <a:r>
              <a:rPr lang="es-MX" dirty="0"/>
              <a:t> </a:t>
            </a:r>
            <a:r>
              <a:rPr lang="es-MX" dirty="0" err="1"/>
              <a:t>dựng</a:t>
            </a:r>
            <a:r>
              <a:rPr lang="es-MX" dirty="0"/>
              <a:t> </a:t>
            </a:r>
            <a:r>
              <a:rPr lang="es-MX" dirty="0" err="1"/>
              <a:t>trước</a:t>
            </a:r>
            <a:r>
              <a:rPr lang="es-MX" dirty="0"/>
              <a:t> </a:t>
            </a:r>
            <a:r>
              <a:rPr lang="es-MX" dirty="0" err="1"/>
              <a:t>và</a:t>
            </a:r>
            <a:r>
              <a:rPr lang="es-MX" dirty="0"/>
              <a:t> </a:t>
            </a:r>
            <a:r>
              <a:rPr lang="es-MX" dirty="0" err="1"/>
              <a:t>được</a:t>
            </a:r>
            <a:r>
              <a:rPr lang="es-MX" dirty="0"/>
              <a:t> </a:t>
            </a:r>
            <a:r>
              <a:rPr lang="es-MX" dirty="0" err="1"/>
              <a:t>lưu</a:t>
            </a:r>
            <a:r>
              <a:rPr lang="es-MX" dirty="0"/>
              <a:t> </a:t>
            </a:r>
            <a:r>
              <a:rPr lang="es-MX" dirty="0" err="1"/>
              <a:t>trong</a:t>
            </a:r>
            <a:r>
              <a:rPr lang="es-MX" dirty="0"/>
              <a:t> </a:t>
            </a:r>
            <a:r>
              <a:rPr lang="es-MX" dirty="0" err="1"/>
              <a:t>thư</a:t>
            </a:r>
            <a:r>
              <a:rPr lang="es-MX" dirty="0"/>
              <a:t> </a:t>
            </a:r>
            <a:r>
              <a:rPr lang="es-MX" dirty="0" err="1"/>
              <a:t>viện</a:t>
            </a:r>
            <a:r>
              <a:rPr lang="es-MX" dirty="0"/>
              <a:t> </a:t>
            </a:r>
            <a:r>
              <a:rPr lang="es-MX" dirty="0" err="1"/>
              <a:t>gọi</a:t>
            </a:r>
            <a:r>
              <a:rPr lang="es-MX" dirty="0"/>
              <a:t> </a:t>
            </a:r>
            <a:r>
              <a:rPr lang="es-MX" dirty="0" err="1"/>
              <a:t>là</a:t>
            </a:r>
            <a:r>
              <a:rPr lang="es-MX" dirty="0"/>
              <a:t> </a:t>
            </a:r>
            <a:r>
              <a:rPr lang="es-MX" b="1" dirty="0"/>
              <a:t>Style </a:t>
            </a:r>
            <a:r>
              <a:rPr lang="es-MX" b="1" dirty="0" err="1"/>
              <a:t>Gallary</a:t>
            </a:r>
            <a:r>
              <a:rPr lang="es-MX" dirty="0"/>
              <a:t>. </a:t>
            </a:r>
            <a:endParaRPr lang="es-MX" dirty="0" smtClean="0"/>
          </a:p>
          <a:p>
            <a:pPr lvl="1" algn="just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chia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b="1" dirty="0"/>
              <a:t>Plain</a:t>
            </a:r>
            <a:r>
              <a:rPr lang="en-US" dirty="0"/>
              <a:t> </a:t>
            </a:r>
            <a:r>
              <a:rPr lang="en-US" b="1" dirty="0"/>
              <a:t>Tables</a:t>
            </a:r>
            <a:r>
              <a:rPr lang="en-US" dirty="0"/>
              <a:t>, </a:t>
            </a:r>
            <a:r>
              <a:rPr lang="en-US" b="1" dirty="0"/>
              <a:t>Grid</a:t>
            </a:r>
            <a:r>
              <a:rPr lang="en-US" dirty="0"/>
              <a:t> </a:t>
            </a:r>
            <a:r>
              <a:rPr lang="en-US" b="1" dirty="0"/>
              <a:t>Tables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b="1" dirty="0"/>
              <a:t>List</a:t>
            </a:r>
            <a:r>
              <a:rPr lang="en-US" dirty="0"/>
              <a:t> </a:t>
            </a:r>
            <a:r>
              <a:rPr lang="en-US" b="1" dirty="0"/>
              <a:t>Tables</a:t>
            </a:r>
            <a:r>
              <a:rPr lang="en-US" dirty="0"/>
              <a:t>.</a:t>
            </a:r>
          </a:p>
          <a:p>
            <a:pPr lvl="1" algn="just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b="1" dirty="0"/>
              <a:t>Style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b="1" dirty="0"/>
              <a:t>Style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16</a:t>
            </a:fld>
            <a:endParaRPr lang="en-US"/>
          </a:p>
        </p:txBody>
      </p:sp>
      <p:pic>
        <p:nvPicPr>
          <p:cNvPr id="10" name="Picture 9" descr="\\CCISERVER\Common\Publishing\Working\In Development\3260 Word 2016 Core\Screens\wd-26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866" y="1097540"/>
            <a:ext cx="3241098" cy="33809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53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4481304" cy="3773631"/>
          </a:xfrm>
        </p:spPr>
        <p:txBody>
          <a:bodyPr anchor="t"/>
          <a:lstStyle/>
          <a:p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(</a:t>
            </a:r>
            <a:r>
              <a:rPr lang="en-US" b="1" dirty="0"/>
              <a:t>Cell Margins</a:t>
            </a:r>
            <a:r>
              <a:rPr lang="en-US" dirty="0"/>
              <a:t>)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:</a:t>
            </a:r>
            <a:endParaRPr lang="en-US" dirty="0"/>
          </a:p>
          <a:p>
            <a:pPr lvl="1" algn="just"/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lề</a:t>
            </a:r>
            <a:r>
              <a:rPr lang="en-US" dirty="0" smtClean="0"/>
              <a:t> </a:t>
            </a:r>
            <a:r>
              <a:rPr lang="en-US" dirty="0" err="1"/>
              <a:t>trên</a:t>
            </a:r>
            <a:r>
              <a:rPr lang="en-US" dirty="0"/>
              <a:t>, </a:t>
            </a:r>
            <a:r>
              <a:rPr lang="en-US" dirty="0" err="1"/>
              <a:t>dưới</a:t>
            </a:r>
            <a:r>
              <a:rPr lang="en-US" dirty="0"/>
              <a:t>, </a:t>
            </a:r>
            <a:r>
              <a:rPr lang="en-US" dirty="0" err="1"/>
              <a:t>trái</a:t>
            </a:r>
            <a:r>
              <a:rPr lang="en-US" dirty="0"/>
              <a:t>, </a:t>
            </a:r>
            <a:r>
              <a:rPr lang="en-US" dirty="0" err="1"/>
              <a:t>phải</a:t>
            </a:r>
            <a:r>
              <a:rPr lang="en-US" dirty="0"/>
              <a:t> (</a:t>
            </a:r>
            <a:r>
              <a:rPr lang="en-US" b="1" dirty="0"/>
              <a:t>Top, Bottom, Left, Right</a:t>
            </a:r>
            <a:r>
              <a:rPr lang="en-US" dirty="0"/>
              <a:t>)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trong</a:t>
            </a:r>
            <a:r>
              <a:rPr lang="en-US" dirty="0"/>
              <a:t> ô. </a:t>
            </a:r>
            <a:endParaRPr lang="en-US" dirty="0" smtClean="0"/>
          </a:p>
          <a:p>
            <a:pPr lvl="1" algn="just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ô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.</a:t>
            </a:r>
          </a:p>
          <a:p>
            <a:pPr lvl="1"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17</a:t>
            </a:fld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082" y="819150"/>
            <a:ext cx="4341668" cy="13239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17607"/>
            <a:ext cx="3581400" cy="1893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834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5125540" cy="3773631"/>
          </a:xfrm>
        </p:spPr>
        <p:txBody>
          <a:bodyPr anchor="ctr"/>
          <a:lstStyle/>
          <a:p>
            <a:pPr algn="just"/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bản. </a:t>
            </a:r>
            <a:endParaRPr lang="en-US" dirty="0" smtClean="0"/>
          </a:p>
          <a:p>
            <a:pPr algn="just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b="1" dirty="0"/>
              <a:t>Convert text to Table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b="1" dirty="0"/>
              <a:t>Convert to Text</a:t>
            </a:r>
            <a:r>
              <a:rPr lang="en-US" dirty="0"/>
              <a:t>.</a:t>
            </a:r>
          </a:p>
          <a:p>
            <a:pPr lvl="1"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18</a:t>
            </a:fld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5637276" y="1654406"/>
            <a:ext cx="3049524" cy="2103120"/>
            <a:chOff x="0" y="0"/>
            <a:chExt cx="2718767" cy="212598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0" y="0"/>
              <a:ext cx="1359535" cy="2125980"/>
            </a:xfrm>
            <a:prstGeom prst="rect">
              <a:avLst/>
            </a:prstGeom>
            <a:noFill/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0992" y="675861"/>
              <a:ext cx="1247775" cy="688340"/>
            </a:xfrm>
            <a:prstGeom prst="rect">
              <a:avLst/>
            </a:prstGeom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p:spPr>
        </p:pic>
        <p:sp>
          <p:nvSpPr>
            <p:cNvPr id="13" name="Rectangle 12"/>
            <p:cNvSpPr/>
            <p:nvPr/>
          </p:nvSpPr>
          <p:spPr>
            <a:xfrm>
              <a:off x="0" y="1598212"/>
              <a:ext cx="1359535" cy="166978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701580" y="882595"/>
              <a:ext cx="1017187" cy="166978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327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101087" y="819150"/>
            <a:ext cx="8784729" cy="3773631"/>
          </a:xfrm>
        </p:spPr>
        <p:txBody>
          <a:bodyPr anchor="t"/>
          <a:lstStyle/>
          <a:p>
            <a:pPr algn="just"/>
            <a:r>
              <a:rPr lang="vi-VN" dirty="0" smtClean="0"/>
              <a:t>Chuyển </a:t>
            </a:r>
            <a:r>
              <a:rPr lang="vi-VN" dirty="0"/>
              <a:t>văn bản thành </a:t>
            </a:r>
            <a:r>
              <a:rPr lang="vi-VN" dirty="0" smtClean="0"/>
              <a:t>bảng</a:t>
            </a:r>
            <a:r>
              <a:rPr lang="en-US" dirty="0" smtClean="0"/>
              <a:t>:</a:t>
            </a:r>
            <a:endParaRPr lang="vi-VN" dirty="0"/>
          </a:p>
          <a:p>
            <a:pPr lvl="1" algn="just"/>
            <a:r>
              <a:rPr lang="vi-VN" dirty="0"/>
              <a:t>Để chuyển dữ liệu dạng văn bản thành bảng, </a:t>
            </a:r>
            <a:r>
              <a:rPr lang="vi-VN" dirty="0" smtClean="0"/>
              <a:t>cần </a:t>
            </a:r>
            <a:r>
              <a:rPr lang="vi-VN" dirty="0"/>
              <a:t>tổ chức văn bản theo một quy tắc nào đó. </a:t>
            </a:r>
            <a:endParaRPr lang="en-US" dirty="0" smtClean="0"/>
          </a:p>
          <a:p>
            <a:pPr marL="452437" lvl="2" indent="0" algn="just">
              <a:buNone/>
            </a:pPr>
            <a:r>
              <a:rPr lang="vi-VN" dirty="0" smtClean="0"/>
              <a:t>Ví </a:t>
            </a:r>
            <a:r>
              <a:rPr lang="vi-VN" dirty="0"/>
              <a:t>dụ: văn bản được phân thành các nhóm với dấu phân cách là các ký tự </a:t>
            </a:r>
            <a:r>
              <a:rPr lang="vi-VN" dirty="0" smtClean="0"/>
              <a:t>Tab</a:t>
            </a:r>
            <a:r>
              <a:rPr lang="en-US" dirty="0" smtClean="0"/>
              <a:t> </a:t>
            </a:r>
            <a:r>
              <a:rPr lang="vi-VN" dirty="0" smtClean="0"/>
              <a:t>  </a:t>
            </a:r>
            <a:r>
              <a:rPr lang="vi-VN" dirty="0"/>
              <a:t>, dấu phẩy (commas), ký tự phân đoạn   </a:t>
            </a:r>
            <a:r>
              <a:rPr lang="vi-VN" dirty="0" smtClean="0"/>
              <a:t>,…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19</a:t>
            </a:fld>
            <a:endParaRPr lang="en-US"/>
          </a:p>
        </p:txBody>
      </p:sp>
      <p:pic>
        <p:nvPicPr>
          <p:cNvPr id="27" name="Picture 26" descr="tab cha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6" y="2179955"/>
            <a:ext cx="164708" cy="57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048" y="2396227"/>
            <a:ext cx="156225" cy="25015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00" y="2971435"/>
            <a:ext cx="4803532" cy="100584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165" y="2971435"/>
            <a:ext cx="1954657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32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665018" y="925417"/>
            <a:ext cx="7845137" cy="3627533"/>
          </a:xfrm>
        </p:spPr>
        <p:txBody>
          <a:bodyPr anchor="ctr"/>
          <a:lstStyle/>
          <a:p>
            <a:r>
              <a:rPr lang="en-US" sz="2200" dirty="0" err="1" smtClean="0"/>
              <a:t>Sử</a:t>
            </a:r>
            <a:r>
              <a:rPr lang="en-US" sz="2200" dirty="0" smtClean="0"/>
              <a:t> </a:t>
            </a:r>
            <a:r>
              <a:rPr lang="en-US" sz="2200" dirty="0" err="1" smtClean="0"/>
              <a:t>dụng</a:t>
            </a:r>
            <a:r>
              <a:rPr lang="en-US" sz="2200" dirty="0" smtClean="0"/>
              <a:t> </a:t>
            </a:r>
            <a:r>
              <a:rPr lang="en-US" sz="2200" dirty="0" err="1" smtClean="0"/>
              <a:t>màn</a:t>
            </a:r>
            <a:r>
              <a:rPr lang="en-US" sz="2200" dirty="0" smtClean="0"/>
              <a:t> </a:t>
            </a:r>
            <a:r>
              <a:rPr lang="en-US" sz="2200" dirty="0" err="1" smtClean="0"/>
              <a:t>hình</a:t>
            </a:r>
            <a:r>
              <a:rPr lang="en-US" sz="2200" dirty="0" smtClean="0"/>
              <a:t> ở </a:t>
            </a:r>
            <a:r>
              <a:rPr lang="en-US" sz="2200" dirty="0" err="1" smtClean="0"/>
              <a:t>chế</a:t>
            </a:r>
            <a:r>
              <a:rPr lang="en-US" sz="2200" dirty="0" smtClean="0"/>
              <a:t> </a:t>
            </a:r>
            <a:r>
              <a:rPr lang="en-US" sz="2200" dirty="0" err="1" smtClean="0"/>
              <a:t>độ</a:t>
            </a:r>
            <a:r>
              <a:rPr lang="en-US" sz="2200" dirty="0" smtClean="0"/>
              <a:t> </a:t>
            </a:r>
            <a:r>
              <a:rPr lang="en-US" sz="2200" b="1" dirty="0" smtClean="0"/>
              <a:t>Show Presenter View </a:t>
            </a:r>
            <a:r>
              <a:rPr lang="en-US" sz="2200" dirty="0" err="1" smtClean="0"/>
              <a:t>bao</a:t>
            </a:r>
            <a:r>
              <a:rPr lang="en-US" sz="2200" dirty="0" smtClean="0"/>
              <a:t> </a:t>
            </a:r>
            <a:r>
              <a:rPr lang="en-US" sz="2200" dirty="0" err="1" smtClean="0"/>
              <a:t>gồm</a:t>
            </a:r>
            <a:r>
              <a:rPr lang="en-US" sz="2200" dirty="0" smtClean="0"/>
              <a:t> </a:t>
            </a:r>
            <a:r>
              <a:rPr lang="en-US" sz="2200" dirty="0" err="1" smtClean="0"/>
              <a:t>phần</a:t>
            </a:r>
            <a:r>
              <a:rPr lang="en-US" sz="2200" dirty="0" smtClean="0"/>
              <a:t> </a:t>
            </a:r>
            <a:r>
              <a:rPr lang="en-US" sz="2200" b="1" dirty="0" err="1" smtClean="0"/>
              <a:t>lý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thuyết</a:t>
            </a:r>
            <a:r>
              <a:rPr lang="en-US" sz="2200" b="1" dirty="0" smtClean="0"/>
              <a:t>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en-US" sz="2200" b="1" dirty="0" err="1" smtClean="0"/>
              <a:t>hướng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dẫn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thao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tác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thực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hành</a:t>
            </a:r>
            <a:endParaRPr lang="en-US" sz="2200" b="1" dirty="0" smtClean="0"/>
          </a:p>
          <a:p>
            <a:r>
              <a:rPr lang="en-US" sz="2200" dirty="0" err="1" smtClean="0"/>
              <a:t>Các</a:t>
            </a:r>
            <a:r>
              <a:rPr lang="en-US" sz="2200" dirty="0" smtClean="0"/>
              <a:t> </a:t>
            </a:r>
            <a:r>
              <a:rPr lang="en-US" sz="2200" dirty="0" err="1" smtClean="0"/>
              <a:t>câu</a:t>
            </a:r>
            <a:r>
              <a:rPr lang="en-US" sz="2200" dirty="0" smtClean="0"/>
              <a:t> </a:t>
            </a:r>
            <a:r>
              <a:rPr lang="en-US" sz="2200" dirty="0" err="1" smtClean="0"/>
              <a:t>hỏi</a:t>
            </a:r>
            <a:r>
              <a:rPr lang="en-US" sz="2200" dirty="0" smtClean="0"/>
              <a:t> </a:t>
            </a:r>
            <a:r>
              <a:rPr lang="en-US" sz="2200" dirty="0" err="1" smtClean="0"/>
              <a:t>ôn</a:t>
            </a:r>
            <a:r>
              <a:rPr lang="en-US" sz="2200" dirty="0" smtClean="0"/>
              <a:t> </a:t>
            </a:r>
            <a:r>
              <a:rPr lang="en-US" sz="2200" dirty="0" err="1" smtClean="0"/>
              <a:t>tập</a:t>
            </a:r>
            <a:r>
              <a:rPr lang="en-US" sz="2200" dirty="0" smtClean="0"/>
              <a:t> </a:t>
            </a:r>
            <a:r>
              <a:rPr lang="en-US" sz="2200" dirty="0" err="1" smtClean="0"/>
              <a:t>bao</a:t>
            </a:r>
            <a:r>
              <a:rPr lang="en-US" sz="2200" dirty="0" smtClean="0"/>
              <a:t> </a:t>
            </a:r>
            <a:r>
              <a:rPr lang="en-US" sz="2200" dirty="0" err="1" smtClean="0"/>
              <a:t>gồm</a:t>
            </a:r>
            <a:r>
              <a:rPr lang="en-US" sz="2200" dirty="0" smtClean="0"/>
              <a:t> </a:t>
            </a:r>
            <a:r>
              <a:rPr lang="en-US" sz="2200" dirty="0" err="1" smtClean="0"/>
              <a:t>cả</a:t>
            </a:r>
            <a:r>
              <a:rPr lang="en-US" sz="2200" dirty="0" smtClean="0"/>
              <a:t> </a:t>
            </a:r>
            <a:r>
              <a:rPr lang="en-US" sz="2200" dirty="0" err="1" smtClean="0"/>
              <a:t>phần</a:t>
            </a:r>
            <a:r>
              <a:rPr lang="en-US" sz="2200" dirty="0" smtClean="0"/>
              <a:t> </a:t>
            </a:r>
            <a:r>
              <a:rPr lang="en-US" sz="2200" dirty="0" err="1" smtClean="0"/>
              <a:t>đáp</a:t>
            </a:r>
            <a:r>
              <a:rPr lang="en-US" sz="2200" dirty="0" smtClean="0"/>
              <a:t> </a:t>
            </a:r>
            <a:r>
              <a:rPr lang="en-US" sz="2200" dirty="0" err="1" smtClean="0"/>
              <a:t>án</a:t>
            </a:r>
            <a:r>
              <a:rPr lang="en-US" sz="2200" dirty="0" smtClean="0"/>
              <a:t> </a:t>
            </a:r>
            <a:r>
              <a:rPr lang="en-US" sz="2200" dirty="0" err="1" smtClean="0"/>
              <a:t>dưới</a:t>
            </a:r>
            <a:r>
              <a:rPr lang="en-US" sz="2200" dirty="0" smtClean="0"/>
              <a:t> </a:t>
            </a:r>
            <a:r>
              <a:rPr lang="en-US" sz="2200" dirty="0" err="1" smtClean="0"/>
              <a:t>dạng</a:t>
            </a:r>
            <a:r>
              <a:rPr lang="en-US" sz="2200" dirty="0" smtClean="0"/>
              <a:t> </a:t>
            </a:r>
            <a:r>
              <a:rPr lang="en-US" sz="2200" b="1" dirty="0" smtClean="0"/>
              <a:t>Animation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2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124691" y="819150"/>
            <a:ext cx="8761125" cy="3773631"/>
          </a:xfrm>
        </p:spPr>
        <p:txBody>
          <a:bodyPr anchor="t"/>
          <a:lstStyle/>
          <a:p>
            <a:pPr algn="just"/>
            <a:r>
              <a:rPr lang="vi-VN" dirty="0" smtClean="0"/>
              <a:t>Chuyển </a:t>
            </a:r>
            <a:r>
              <a:rPr lang="vi-VN" dirty="0"/>
              <a:t>văn bản thành </a:t>
            </a:r>
            <a:r>
              <a:rPr lang="vi-VN" dirty="0" smtClean="0"/>
              <a:t>bảng</a:t>
            </a:r>
            <a:r>
              <a:rPr lang="en-US" dirty="0" smtClean="0"/>
              <a:t> (</a:t>
            </a:r>
            <a:r>
              <a:rPr lang="en-US" dirty="0" err="1" smtClean="0"/>
              <a:t>tt</a:t>
            </a:r>
            <a:r>
              <a:rPr lang="en-US" dirty="0" smtClean="0"/>
              <a:t>):</a:t>
            </a:r>
            <a:endParaRPr lang="vi-VN" dirty="0"/>
          </a:p>
          <a:p>
            <a:pPr lvl="1"/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, Word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,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b="1" dirty="0"/>
              <a:t>Convert Text to Table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(</a:t>
            </a:r>
            <a:r>
              <a:rPr lang="en-US" b="1" dirty="0"/>
              <a:t>AutoFit behavior</a:t>
            </a:r>
            <a:r>
              <a:rPr lang="en-US" dirty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20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75129"/>
            <a:ext cx="6861934" cy="18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9982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124692" y="819150"/>
            <a:ext cx="5101936" cy="3773631"/>
          </a:xfrm>
        </p:spPr>
        <p:txBody>
          <a:bodyPr anchor="ctr"/>
          <a:lstStyle/>
          <a:p>
            <a:pPr algn="just"/>
            <a:r>
              <a:rPr lang="vi-VN" dirty="0" smtClean="0"/>
              <a:t>Chuyển </a:t>
            </a:r>
            <a:r>
              <a:rPr lang="vi-VN" dirty="0"/>
              <a:t>đổi bảng thành văn bản</a:t>
            </a:r>
          </a:p>
          <a:p>
            <a:pPr lvl="1" algn="just"/>
            <a:r>
              <a:rPr lang="vi-VN" dirty="0" smtClean="0"/>
              <a:t>Tương </a:t>
            </a:r>
            <a:r>
              <a:rPr lang="vi-VN" dirty="0"/>
              <a:t>tự như việc chuyển từ văn bản thành </a:t>
            </a:r>
            <a:r>
              <a:rPr lang="vi-VN" dirty="0" smtClean="0"/>
              <a:t>bảng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smtClean="0"/>
              <a:t>C</a:t>
            </a:r>
            <a:r>
              <a:rPr lang="vi-VN" dirty="0" smtClean="0"/>
              <a:t>ó </a:t>
            </a:r>
            <a:r>
              <a:rPr lang="vi-VN" dirty="0"/>
              <a:t>thể quy định ký tự phân cách giữa các cột bao gồm ký tự </a:t>
            </a:r>
            <a:r>
              <a:rPr lang="vi-VN" dirty="0" smtClean="0"/>
              <a:t>Tab, </a:t>
            </a:r>
            <a:r>
              <a:rPr lang="vi-VN" dirty="0"/>
              <a:t>dấu phẩy, ký tự phân </a:t>
            </a:r>
            <a:r>
              <a:rPr lang="vi-VN" dirty="0" smtClean="0"/>
              <a:t>đoạn,…</a:t>
            </a:r>
            <a:r>
              <a:rPr lang="vi-VN" dirty="0"/>
              <a:t>trong hộp thoại </a:t>
            </a:r>
            <a:r>
              <a:rPr lang="vi-VN" b="1" dirty="0"/>
              <a:t>Convert Table To Text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21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227" y="1787615"/>
            <a:ext cx="2528973" cy="2377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887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124692" y="819150"/>
            <a:ext cx="4644735" cy="3773631"/>
          </a:xfrm>
        </p:spPr>
        <p:txBody>
          <a:bodyPr anchor="t"/>
          <a:lstStyle/>
          <a:p>
            <a:pPr algn="just"/>
            <a:r>
              <a:rPr lang="en-US" sz="2200" dirty="0" err="1" smtClean="0"/>
              <a:t>Có</a:t>
            </a:r>
            <a:r>
              <a:rPr lang="en-US" sz="2200" dirty="0" smtClean="0"/>
              <a:t> </a:t>
            </a:r>
            <a:r>
              <a:rPr lang="en-US" sz="2200" dirty="0" err="1"/>
              <a:t>thể</a:t>
            </a:r>
            <a:r>
              <a:rPr lang="en-US" sz="2200" dirty="0"/>
              <a:t> </a:t>
            </a:r>
            <a:r>
              <a:rPr lang="en-US" sz="2200" dirty="0" err="1"/>
              <a:t>sắp</a:t>
            </a:r>
            <a:r>
              <a:rPr lang="en-US" sz="2200" dirty="0"/>
              <a:t> </a:t>
            </a:r>
            <a:r>
              <a:rPr lang="en-US" sz="2200" dirty="0" err="1"/>
              <a:t>xếp</a:t>
            </a:r>
            <a:r>
              <a:rPr lang="en-US" sz="2200" dirty="0"/>
              <a:t> </a:t>
            </a:r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bảng</a:t>
            </a:r>
            <a:r>
              <a:rPr lang="en-US" sz="2200" dirty="0"/>
              <a:t> </a:t>
            </a:r>
            <a:r>
              <a:rPr lang="en-US" sz="2200" dirty="0" err="1"/>
              <a:t>hoặc</a:t>
            </a:r>
            <a:r>
              <a:rPr lang="en-US" sz="2200" dirty="0"/>
              <a:t> </a:t>
            </a:r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văn</a:t>
            </a:r>
            <a:r>
              <a:rPr lang="en-US" sz="2200" dirty="0"/>
              <a:t> bản </a:t>
            </a:r>
            <a:r>
              <a:rPr lang="en-US" sz="2200" dirty="0" err="1"/>
              <a:t>được</a:t>
            </a:r>
            <a:r>
              <a:rPr lang="en-US" sz="2200" dirty="0"/>
              <a:t> </a:t>
            </a:r>
            <a:r>
              <a:rPr lang="en-US" sz="2200" dirty="0" err="1"/>
              <a:t>chuyển</a:t>
            </a:r>
            <a:r>
              <a:rPr lang="en-US" sz="2200" dirty="0"/>
              <a:t> </a:t>
            </a:r>
            <a:r>
              <a:rPr lang="en-US" sz="2200" dirty="0" err="1"/>
              <a:t>từ</a:t>
            </a:r>
            <a:r>
              <a:rPr lang="en-US" sz="2200" dirty="0"/>
              <a:t> </a:t>
            </a:r>
            <a:r>
              <a:rPr lang="en-US" sz="2200" dirty="0" err="1"/>
              <a:t>bảng</a:t>
            </a:r>
            <a:r>
              <a:rPr lang="en-US" sz="2200" dirty="0"/>
              <a:t> </a:t>
            </a:r>
            <a:r>
              <a:rPr lang="en-US" sz="2200" dirty="0" err="1"/>
              <a:t>hoặc</a:t>
            </a:r>
            <a:r>
              <a:rPr lang="en-US" sz="2200" dirty="0"/>
              <a:t> </a:t>
            </a:r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đoạn</a:t>
            </a:r>
            <a:r>
              <a:rPr lang="en-US" sz="2200" dirty="0"/>
              <a:t> </a:t>
            </a:r>
            <a:r>
              <a:rPr lang="en-US" sz="2200" dirty="0" err="1"/>
              <a:t>theo</a:t>
            </a:r>
            <a:r>
              <a:rPr lang="en-US" sz="2200" dirty="0"/>
              <a:t> </a:t>
            </a:r>
            <a:r>
              <a:rPr lang="en-US" sz="2200" dirty="0" err="1"/>
              <a:t>thứ</a:t>
            </a:r>
            <a:r>
              <a:rPr lang="en-US" sz="2200" dirty="0"/>
              <a:t> </a:t>
            </a:r>
            <a:r>
              <a:rPr lang="en-US" sz="2200" dirty="0" err="1"/>
              <a:t>tự</a:t>
            </a:r>
            <a:r>
              <a:rPr lang="en-US" sz="2200" dirty="0"/>
              <a:t> </a:t>
            </a:r>
            <a:r>
              <a:rPr lang="en-US" sz="2200" dirty="0" err="1"/>
              <a:t>tăng</a:t>
            </a:r>
            <a:r>
              <a:rPr lang="en-US" sz="2200" dirty="0"/>
              <a:t> </a:t>
            </a:r>
            <a:r>
              <a:rPr lang="en-US" sz="2200" dirty="0" err="1" smtClean="0"/>
              <a:t>dần</a:t>
            </a:r>
            <a:r>
              <a:rPr lang="en-US" sz="2200" dirty="0" smtClean="0"/>
              <a:t> (</a:t>
            </a:r>
            <a:r>
              <a:rPr lang="en-US" sz="2200" b="1" dirty="0" smtClean="0"/>
              <a:t>Ascending</a:t>
            </a:r>
            <a:r>
              <a:rPr lang="en-US" sz="2200" dirty="0"/>
              <a:t>) </a:t>
            </a:r>
            <a:r>
              <a:rPr lang="en-US" sz="2200" dirty="0" err="1" smtClean="0"/>
              <a:t>hoặc</a:t>
            </a:r>
            <a:r>
              <a:rPr lang="en-US" sz="2200" dirty="0" smtClean="0"/>
              <a:t> </a:t>
            </a:r>
            <a:r>
              <a:rPr lang="en-US" sz="2200" dirty="0" err="1"/>
              <a:t>giảm</a:t>
            </a:r>
            <a:r>
              <a:rPr lang="en-US" sz="2200" dirty="0"/>
              <a:t> </a:t>
            </a:r>
            <a:r>
              <a:rPr lang="en-US" sz="2200" dirty="0" err="1"/>
              <a:t>dần</a:t>
            </a:r>
            <a:r>
              <a:rPr lang="en-US" sz="2200" dirty="0"/>
              <a:t> (</a:t>
            </a:r>
            <a:r>
              <a:rPr lang="en-US" sz="2200" b="1" dirty="0"/>
              <a:t>Descending</a:t>
            </a:r>
            <a:r>
              <a:rPr lang="en-US" sz="2200" dirty="0"/>
              <a:t>)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cột</a:t>
            </a:r>
            <a:r>
              <a:rPr lang="en-US" sz="2200" dirty="0"/>
              <a:t> </a:t>
            </a:r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dạng</a:t>
            </a:r>
            <a:r>
              <a:rPr lang="en-US" sz="2200" dirty="0"/>
              <a:t> </a:t>
            </a:r>
            <a:r>
              <a:rPr lang="en-US" sz="2200" dirty="0" err="1"/>
              <a:t>ký</a:t>
            </a:r>
            <a:r>
              <a:rPr lang="en-US" sz="2200" dirty="0"/>
              <a:t> </a:t>
            </a:r>
            <a:r>
              <a:rPr lang="en-US" sz="2200" dirty="0" err="1"/>
              <a:t>tự</a:t>
            </a:r>
            <a:r>
              <a:rPr lang="en-US" sz="2200" dirty="0"/>
              <a:t> (</a:t>
            </a:r>
            <a:r>
              <a:rPr lang="en-US" sz="2200" b="1" dirty="0"/>
              <a:t>Character</a:t>
            </a:r>
            <a:r>
              <a:rPr lang="en-US" sz="2200" dirty="0"/>
              <a:t>) </a:t>
            </a:r>
            <a:r>
              <a:rPr lang="en-US" sz="2200" dirty="0" err="1"/>
              <a:t>hoặc</a:t>
            </a:r>
            <a:r>
              <a:rPr lang="en-US" sz="2200" dirty="0"/>
              <a:t> </a:t>
            </a:r>
            <a:r>
              <a:rPr lang="en-US" sz="2200" dirty="0" err="1"/>
              <a:t>dạng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(</a:t>
            </a:r>
            <a:r>
              <a:rPr lang="en-US" sz="2200" b="1" dirty="0"/>
              <a:t>Numeric</a:t>
            </a:r>
            <a:r>
              <a:rPr lang="en-US" sz="2200" dirty="0"/>
              <a:t>). </a:t>
            </a:r>
            <a:endParaRPr lang="en-US" sz="2200" dirty="0" smtClean="0"/>
          </a:p>
          <a:p>
            <a:pPr algn="just"/>
            <a:r>
              <a:rPr lang="en-US" sz="2200" dirty="0" err="1" smtClean="0"/>
              <a:t>Có</a:t>
            </a:r>
            <a:r>
              <a:rPr lang="en-US" sz="2200" dirty="0" smtClean="0"/>
              <a:t> </a:t>
            </a:r>
            <a:r>
              <a:rPr lang="en-US" sz="2200" dirty="0" err="1"/>
              <a:t>thể</a:t>
            </a:r>
            <a:r>
              <a:rPr lang="en-US" sz="2200" dirty="0"/>
              <a:t> </a:t>
            </a:r>
            <a:r>
              <a:rPr lang="en-US" sz="2200" dirty="0" err="1"/>
              <a:t>sắp</a:t>
            </a:r>
            <a:r>
              <a:rPr lang="en-US" sz="2200" dirty="0"/>
              <a:t> </a:t>
            </a:r>
            <a:r>
              <a:rPr lang="en-US" sz="2200" dirty="0" err="1"/>
              <a:t>xếp</a:t>
            </a:r>
            <a:r>
              <a:rPr lang="en-US" sz="2200" dirty="0"/>
              <a:t> 3 </a:t>
            </a:r>
            <a:r>
              <a:rPr lang="en-US" sz="2200" dirty="0" err="1"/>
              <a:t>cột</a:t>
            </a:r>
            <a:r>
              <a:rPr lang="en-US" sz="2200" dirty="0"/>
              <a:t> </a:t>
            </a:r>
            <a:r>
              <a:rPr lang="en-US" sz="2200" dirty="0" err="1"/>
              <a:t>cùng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lúc</a:t>
            </a:r>
            <a:r>
              <a:rPr lang="en-US" sz="2200" dirty="0"/>
              <a:t>. </a:t>
            </a:r>
            <a:r>
              <a:rPr lang="en-US" sz="2200" dirty="0" err="1"/>
              <a:t>Tùy</a:t>
            </a:r>
            <a:r>
              <a:rPr lang="en-US" sz="2200" dirty="0"/>
              <a:t> </a:t>
            </a:r>
            <a:r>
              <a:rPr lang="en-US" sz="2200" dirty="0" err="1"/>
              <a:t>theo</a:t>
            </a:r>
            <a:r>
              <a:rPr lang="en-US" sz="2200" dirty="0"/>
              <a:t> </a:t>
            </a:r>
            <a:r>
              <a:rPr lang="en-US" sz="2200" dirty="0" err="1"/>
              <a:t>tính</a:t>
            </a:r>
            <a:r>
              <a:rPr lang="en-US" sz="2200" dirty="0"/>
              <a:t> </a:t>
            </a:r>
            <a:r>
              <a:rPr lang="en-US" sz="2200" dirty="0" err="1"/>
              <a:t>chất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, </a:t>
            </a:r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được</a:t>
            </a:r>
            <a:r>
              <a:rPr lang="en-US" sz="2200" dirty="0"/>
              <a:t> </a:t>
            </a:r>
            <a:r>
              <a:rPr lang="en-US" sz="2200" dirty="0" err="1"/>
              <a:t>sắp</a:t>
            </a:r>
            <a:r>
              <a:rPr lang="en-US" sz="2200" dirty="0"/>
              <a:t> </a:t>
            </a:r>
            <a:r>
              <a:rPr lang="en-US" sz="2200" dirty="0" err="1"/>
              <a:t>xếp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thể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hoặc</a:t>
            </a:r>
            <a:r>
              <a:rPr lang="en-US" sz="2200" dirty="0"/>
              <a:t> </a:t>
            </a:r>
            <a:r>
              <a:rPr lang="en-US" sz="2200" dirty="0" err="1"/>
              <a:t>không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dòng</a:t>
            </a:r>
            <a:r>
              <a:rPr lang="en-US" sz="2200" dirty="0"/>
              <a:t> </a:t>
            </a:r>
            <a:r>
              <a:rPr lang="en-US" sz="2200" dirty="0" err="1"/>
              <a:t>tiêu</a:t>
            </a:r>
            <a:r>
              <a:rPr lang="en-US" sz="2200" dirty="0"/>
              <a:t> </a:t>
            </a:r>
            <a:r>
              <a:rPr lang="en-US" sz="2200" dirty="0" err="1"/>
              <a:t>đề</a:t>
            </a:r>
            <a:r>
              <a:rPr lang="en-US" sz="2200" dirty="0"/>
              <a:t> (</a:t>
            </a:r>
            <a:r>
              <a:rPr lang="en-US" sz="2200" b="1" dirty="0"/>
              <a:t>Header row</a:t>
            </a:r>
            <a:r>
              <a:rPr lang="en-US" sz="2200" dirty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 descr="\\CCISERVER\Common\Publishing\Working\In Development\3260 Word 2016 Core\Screens\wd-266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879" y="370029"/>
            <a:ext cx="3265805" cy="2103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\\CCISERVER\Common\Publishing\Working\In Development\3260 Word 2016 Core\Screens\wd-267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611" y="2647632"/>
            <a:ext cx="2720340" cy="2103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596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Tổng</a:t>
            </a:r>
            <a:r>
              <a:rPr lang="en-US" sz="3000" dirty="0" smtClean="0"/>
              <a:t> </a:t>
            </a:r>
            <a:r>
              <a:rPr lang="en-US" sz="3000" dirty="0" err="1"/>
              <a:t>kết</a:t>
            </a:r>
            <a:r>
              <a:rPr lang="en-US" sz="3000" dirty="0"/>
              <a:t> </a:t>
            </a:r>
            <a:r>
              <a:rPr lang="en-US" sz="3000" dirty="0" err="1"/>
              <a:t>bài</a:t>
            </a:r>
            <a:r>
              <a:rPr lang="en-US" sz="3000" dirty="0"/>
              <a:t> </a:t>
            </a:r>
            <a:r>
              <a:rPr lang="en-US" sz="3000" dirty="0" err="1"/>
              <a:t>học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vi-VN" dirty="0" smtClean="0"/>
              <a:t>Bài </a:t>
            </a:r>
            <a:r>
              <a:rPr lang="vi-VN" dirty="0"/>
              <a:t>học </a:t>
            </a:r>
            <a:r>
              <a:rPr lang="en-US" dirty="0" smtClean="0"/>
              <a:t>6 </a:t>
            </a:r>
            <a:r>
              <a:rPr lang="vi-VN" dirty="0" smtClean="0"/>
              <a:t>đã c</a:t>
            </a:r>
            <a:r>
              <a:rPr lang="en-US" dirty="0" err="1" smtClean="0"/>
              <a:t>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vi-VN" dirty="0" smtClean="0"/>
              <a:t> </a:t>
            </a:r>
            <a:r>
              <a:rPr lang="vi-VN" dirty="0"/>
              <a:t>kiến thức và kỹ năng về</a:t>
            </a:r>
            <a:r>
              <a:rPr lang="vi-VN" dirty="0" smtClean="0"/>
              <a:t>:</a:t>
            </a:r>
            <a:endParaRPr lang="en-US" dirty="0"/>
          </a:p>
          <a:p>
            <a:pPr lvl="1"/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/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/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cột</a:t>
            </a:r>
            <a:endParaRPr lang="en-US" dirty="0"/>
          </a:p>
          <a:p>
            <a:pPr lvl="1"/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chia </a:t>
            </a:r>
            <a:r>
              <a:rPr lang="en-US" dirty="0" err="1"/>
              <a:t>các</a:t>
            </a:r>
            <a:r>
              <a:rPr lang="en-US" dirty="0"/>
              <a:t> ô</a:t>
            </a:r>
          </a:p>
          <a:p>
            <a:pPr lvl="1"/>
            <a:r>
              <a:rPr lang="en-US" dirty="0" err="1"/>
              <a:t>Bảng</a:t>
            </a:r>
            <a:r>
              <a:rPr lang="en-US" dirty="0"/>
              <a:t> chia</a:t>
            </a:r>
          </a:p>
          <a:p>
            <a:pPr lvl="1"/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ô,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</a:p>
          <a:p>
            <a:pPr lvl="1"/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hàng</a:t>
            </a:r>
            <a:endParaRPr lang="en-US" dirty="0"/>
          </a:p>
          <a:p>
            <a:pPr lvl="1"/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/>
            <a:r>
              <a:rPr lang="en-US" dirty="0" err="1"/>
              <a:t>Sửa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lề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khoảng</a:t>
            </a:r>
            <a:r>
              <a:rPr lang="en-US" dirty="0"/>
              <a:t> </a:t>
            </a:r>
            <a:r>
              <a:rPr lang="en-US" dirty="0" err="1"/>
              <a:t>cách</a:t>
            </a:r>
            <a:endParaRPr lang="en-US" dirty="0"/>
          </a:p>
          <a:p>
            <a:pPr lvl="1"/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/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 smtClean="0"/>
              <a:t>bảng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6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vi-VN" dirty="0" smtClean="0"/>
              <a:t>Tại </a:t>
            </a:r>
            <a:r>
              <a:rPr lang="vi-VN" dirty="0"/>
              <a:t>sao bạn có thể muốn xóa các đường viền giữa các ô cụ thể trong một bảng?</a:t>
            </a:r>
          </a:p>
          <a:p>
            <a:pPr marL="977900" lvl="2" indent="-514350" algn="just">
              <a:buFont typeface="+mj-lt"/>
              <a:buAutoNum type="alphaLcPeriod"/>
            </a:pPr>
            <a:r>
              <a:rPr lang="vi-VN" sz="2200" dirty="0" smtClean="0"/>
              <a:t>Bạn </a:t>
            </a:r>
            <a:r>
              <a:rPr lang="vi-VN" sz="2200" dirty="0"/>
              <a:t>muốn áp dụng tô bóng cho bảng và cần xóa các đường viền trước khi áp dụng bất kỳ sắc thái nào.</a:t>
            </a:r>
          </a:p>
          <a:p>
            <a:pPr marL="977900" lvl="2" indent="-514350" algn="just">
              <a:buFont typeface="+mj-lt"/>
              <a:buAutoNum type="alphaLcPeriod"/>
            </a:pPr>
            <a:r>
              <a:rPr lang="vi-VN" sz="2200" dirty="0" smtClean="0"/>
              <a:t>Bạn </a:t>
            </a:r>
            <a:r>
              <a:rPr lang="vi-VN" sz="2200" dirty="0"/>
              <a:t>cần thêm văn bản vào bảng trước khi bạn có thể thay đổi đường viền.</a:t>
            </a:r>
          </a:p>
          <a:p>
            <a:pPr marL="977900" lvl="2" indent="-514350" algn="just">
              <a:buFont typeface="+mj-lt"/>
              <a:buAutoNum type="alphaLcPeriod"/>
            </a:pPr>
            <a:r>
              <a:rPr lang="vi-VN" sz="2200" dirty="0" smtClean="0"/>
              <a:t>Bạn </a:t>
            </a:r>
            <a:r>
              <a:rPr lang="vi-VN" sz="2200" dirty="0"/>
              <a:t>muốn thay đổi kiểu viền và trước tiên phải xóa các đường viền trước khi áp dụng kiểu mới.</a:t>
            </a:r>
          </a:p>
          <a:p>
            <a:pPr marL="977900" lvl="2" indent="-514350" algn="just">
              <a:buFont typeface="+mj-lt"/>
              <a:buAutoNum type="alphaLcPeriod"/>
            </a:pPr>
            <a:r>
              <a:rPr lang="vi-VN" sz="2200" dirty="0" smtClean="0"/>
              <a:t>Bạn </a:t>
            </a:r>
            <a:r>
              <a:rPr lang="vi-VN" sz="2200" dirty="0"/>
              <a:t>đang tạo một biểu mẫu và bạn sẽ quyết định vị trí các đường viền sẽ được đặt cho các ô trong biểu mẫu.</a:t>
            </a:r>
          </a:p>
          <a:p>
            <a:pPr marL="747713" indent="-290513" algn="just">
              <a:buFont typeface="+mj-lt"/>
              <a:buAutoNum type="alphaLcPeriod"/>
            </a:pPr>
            <a:endParaRPr lang="vi-VN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2"/>
            </a:pPr>
            <a:r>
              <a:rPr lang="vi-VN" dirty="0" smtClean="0"/>
              <a:t>Lệnh </a:t>
            </a:r>
            <a:r>
              <a:rPr lang="vi-VN" dirty="0"/>
              <a:t>nào bạn sẽ đặt năm cột có cùng chiều rộng cột?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AutoFit</a:t>
            </a:r>
            <a:endParaRPr lang="vi-VN" dirty="0"/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Distribute </a:t>
            </a:r>
            <a:r>
              <a:rPr lang="vi-VN" dirty="0"/>
              <a:t>Columns </a:t>
            </a:r>
            <a:r>
              <a:rPr lang="vi-VN" dirty="0" smtClean="0"/>
              <a:t>Evenly</a:t>
            </a:r>
            <a:endParaRPr lang="en-US" dirty="0" smtClean="0"/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/>
              <a:t>Distribute </a:t>
            </a:r>
            <a:r>
              <a:rPr lang="vi-VN" dirty="0" smtClean="0"/>
              <a:t>Columns</a:t>
            </a:r>
            <a:endParaRPr lang="vi-VN" dirty="0"/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Align </a:t>
            </a:r>
            <a:r>
              <a:rPr lang="vi-VN" dirty="0"/>
              <a:t>Columns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1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2"/>
            <a:ext cx="8224092" cy="383208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3"/>
            </a:pPr>
            <a:r>
              <a:rPr lang="vi-VN" dirty="0" smtClean="0"/>
              <a:t>Nếu </a:t>
            </a:r>
            <a:r>
              <a:rPr lang="vi-VN" dirty="0"/>
              <a:t>bảng có sáu cột, làm thế nào bạn có thể biến hàng đầu tiên thành một ô để nhập tiêu đề?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Sử </a:t>
            </a:r>
            <a:r>
              <a:rPr lang="vi-VN" dirty="0"/>
              <a:t>dụng công cụ Eraser để xóa hàng đầu tiên để bạn có thể chèn một hàng mới chỉ với một ô</a:t>
            </a:r>
            <a:r>
              <a:rPr lang="vi-VN" dirty="0" smtClean="0"/>
              <a:t>.</a:t>
            </a:r>
            <a:endParaRPr lang="en-US" dirty="0" smtClean="0"/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/>
              <a:t>Chọn hàng đầu tiên và hợp nhất các ô lại với nhau để tạo một ô lớn để nhập tiêu đề</a:t>
            </a:r>
            <a:r>
              <a:rPr lang="vi-VN" dirty="0" smtClean="0"/>
              <a:t>.</a:t>
            </a:r>
            <a:endParaRPr lang="vi-VN" dirty="0"/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Sử </a:t>
            </a:r>
            <a:r>
              <a:rPr lang="vi-VN" dirty="0"/>
              <a:t>dụng Insert Table để tạo một hàng mới chỉ có một ô có chiều rộng.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Chọn </a:t>
            </a:r>
            <a:r>
              <a:rPr lang="vi-VN" dirty="0"/>
              <a:t>toàn bộ bảng để bạn có thể chèn một hàng với một ô duy nhất ở đầu bảng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4"/>
            </a:pPr>
            <a:r>
              <a:rPr lang="vi-VN" dirty="0" smtClean="0"/>
              <a:t>Phương </a:t>
            </a:r>
            <a:r>
              <a:rPr lang="vi-VN" dirty="0"/>
              <a:t>pháp nhanh nhất để chèn một hàng giữa hàng tiêu đề và hàng tiêu đề cột là gì?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Nhấp </a:t>
            </a:r>
            <a:r>
              <a:rPr lang="vi-VN" dirty="0"/>
              <a:t>vào biểu tượng + xuất hiện khi bạn định vị con trỏ giữa hai hàng.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Đặt </a:t>
            </a:r>
            <a:r>
              <a:rPr lang="vi-VN" dirty="0"/>
              <a:t>con trỏ vào hàng tiêu đề và sau đó trên thẻ Layout của Table Tools, bấm Insert Rows Below.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Đặt </a:t>
            </a:r>
            <a:r>
              <a:rPr lang="vi-VN" dirty="0"/>
              <a:t>con trỏ vào hàng tiêu đề cột và sau đó trên thẻ Layout của Table Tools, bấm Insert Rows Above.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dirty="0" smtClean="0"/>
              <a:t>Chọn </a:t>
            </a:r>
            <a:r>
              <a:rPr lang="vi-VN" dirty="0"/>
              <a:t>hai hàng và sau đó trên thẻ Layout của Table Tools, bấm Insert Row.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1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90945" y="935183"/>
            <a:ext cx="8717973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vi-VN" dirty="0" smtClean="0"/>
              <a:t>Bạn </a:t>
            </a:r>
            <a:r>
              <a:rPr lang="vi-VN" dirty="0"/>
              <a:t>sẽ làm gì để tạo ba cột có cùng chiều rộng trong bảng?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Chọn </a:t>
            </a:r>
            <a:r>
              <a:rPr lang="vi-VN" sz="2200" dirty="0"/>
              <a:t>kích thước cho cột đầu tiên, sau đó lặp lại cho hai cột còn lại.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Chọn </a:t>
            </a:r>
            <a:r>
              <a:rPr lang="vi-VN" sz="2200" dirty="0"/>
              <a:t>ba cột và kéo ở tiêu đề cột bên phải của một cột.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Chọn </a:t>
            </a:r>
            <a:r>
              <a:rPr lang="vi-VN" sz="2200" dirty="0"/>
              <a:t>ba cột và kéo đường viền dọc cho một trong các cột.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Chọn </a:t>
            </a:r>
            <a:r>
              <a:rPr lang="vi-VN" sz="2200" dirty="0"/>
              <a:t>ba cột và sau đó sử dụng tính năng Distribute Columns.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6"/>
            </a:pPr>
            <a:r>
              <a:rPr lang="vi-VN" dirty="0" smtClean="0"/>
              <a:t>Khi </a:t>
            </a:r>
            <a:r>
              <a:rPr lang="vi-VN" dirty="0"/>
              <a:t>bạn nhấp vào biểu tượng Add Row, hàng mới sẽ tự động được chèn từ hàng đã chọn ở đâu?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Trên </a:t>
            </a:r>
            <a:r>
              <a:rPr lang="vi-VN" sz="2200" dirty="0"/>
              <a:t>hàng đã chọn.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Bên </a:t>
            </a:r>
            <a:r>
              <a:rPr lang="vi-VN" sz="2200" dirty="0"/>
              <a:t>dưới hàng đã chọn.</a:t>
            </a:r>
          </a:p>
          <a:p>
            <a:pPr marL="747713" indent="-342900" algn="just">
              <a:buFont typeface="+mj-lt"/>
              <a:buAutoNum type="alphaLcPeriod"/>
            </a:pPr>
            <a:endParaRPr lang="vi-VN" sz="2200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2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90946" y="925417"/>
            <a:ext cx="8499764" cy="3627533"/>
          </a:xfrm>
        </p:spPr>
        <p:txBody>
          <a:bodyPr numCol="2" anchor="ctr"/>
          <a:lstStyle/>
          <a:p>
            <a:pPr lvl="0"/>
            <a:r>
              <a:rPr lang="en-US" sz="2300" dirty="0" err="1" smtClean="0"/>
              <a:t>Tạo</a:t>
            </a:r>
            <a:r>
              <a:rPr lang="en-US" sz="2300" dirty="0" smtClean="0"/>
              <a:t> </a:t>
            </a:r>
            <a:r>
              <a:rPr lang="en-US" sz="2300" dirty="0" err="1"/>
              <a:t>bảng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Nhập</a:t>
            </a:r>
            <a:r>
              <a:rPr lang="en-US" sz="2300" dirty="0" smtClean="0"/>
              <a:t> </a:t>
            </a:r>
            <a:r>
              <a:rPr lang="en-US" sz="2300" dirty="0" err="1"/>
              <a:t>các</a:t>
            </a:r>
            <a:r>
              <a:rPr lang="en-US" sz="2300" dirty="0"/>
              <a:t> </a:t>
            </a:r>
            <a:r>
              <a:rPr lang="en-US" sz="2300" dirty="0" err="1"/>
              <a:t>mục</a:t>
            </a:r>
            <a:r>
              <a:rPr lang="en-US" sz="2300" dirty="0"/>
              <a:t> </a:t>
            </a:r>
            <a:r>
              <a:rPr lang="en-US" sz="2300" dirty="0" err="1"/>
              <a:t>vào</a:t>
            </a:r>
            <a:r>
              <a:rPr lang="en-US" sz="2300" dirty="0"/>
              <a:t> </a:t>
            </a:r>
            <a:r>
              <a:rPr lang="en-US" sz="2300" dirty="0" err="1"/>
              <a:t>bảng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Điều</a:t>
            </a:r>
            <a:r>
              <a:rPr lang="en-US" sz="2300" dirty="0" smtClean="0"/>
              <a:t> </a:t>
            </a:r>
            <a:r>
              <a:rPr lang="en-US" sz="2300" dirty="0" err="1"/>
              <a:t>chỉnh</a:t>
            </a:r>
            <a:r>
              <a:rPr lang="en-US" sz="2300" dirty="0"/>
              <a:t> </a:t>
            </a:r>
            <a:r>
              <a:rPr lang="en-US" sz="2300" dirty="0" err="1"/>
              <a:t>các</a:t>
            </a:r>
            <a:r>
              <a:rPr lang="en-US" sz="2300" dirty="0"/>
              <a:t> </a:t>
            </a:r>
            <a:r>
              <a:rPr lang="en-US" sz="2300" dirty="0" err="1"/>
              <a:t>hàng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cột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Hợp</a:t>
            </a:r>
            <a:r>
              <a:rPr lang="en-US" sz="2300" dirty="0" smtClean="0"/>
              <a:t> </a:t>
            </a:r>
            <a:r>
              <a:rPr lang="en-US" sz="2300" dirty="0" err="1"/>
              <a:t>nhất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phân</a:t>
            </a:r>
            <a:r>
              <a:rPr lang="en-US" sz="2300" dirty="0"/>
              <a:t> chia </a:t>
            </a:r>
            <a:r>
              <a:rPr lang="en-US" sz="2300" dirty="0" err="1"/>
              <a:t>các</a:t>
            </a:r>
            <a:r>
              <a:rPr lang="en-US" sz="2300" dirty="0"/>
              <a:t> ô;</a:t>
            </a:r>
          </a:p>
          <a:p>
            <a:pPr lvl="0"/>
            <a:r>
              <a:rPr lang="en-US" sz="2300" dirty="0" smtClean="0"/>
              <a:t>Chia </a:t>
            </a:r>
            <a:r>
              <a:rPr lang="en-US" sz="2300" dirty="0" err="1"/>
              <a:t>bảng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Chèn</a:t>
            </a:r>
            <a:r>
              <a:rPr lang="en-US" sz="2300" dirty="0" smtClean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xóa</a:t>
            </a:r>
            <a:r>
              <a:rPr lang="en-US" sz="2300" dirty="0"/>
              <a:t> </a:t>
            </a:r>
            <a:r>
              <a:rPr lang="en-US" sz="2300" dirty="0" err="1"/>
              <a:t>các</a:t>
            </a:r>
            <a:r>
              <a:rPr lang="en-US" sz="2300" dirty="0"/>
              <a:t> ô, </a:t>
            </a:r>
            <a:r>
              <a:rPr lang="en-US" sz="2300" dirty="0" err="1"/>
              <a:t>hàng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cột</a:t>
            </a:r>
            <a:r>
              <a:rPr lang="en-US" sz="2300" dirty="0"/>
              <a:t>; </a:t>
            </a:r>
          </a:p>
          <a:p>
            <a:pPr lvl="0"/>
            <a:r>
              <a:rPr lang="en-US" sz="2300" dirty="0" err="1" smtClean="0"/>
              <a:t>Đặt</a:t>
            </a:r>
            <a:r>
              <a:rPr lang="en-US" sz="2300" dirty="0" smtClean="0"/>
              <a:t> </a:t>
            </a:r>
            <a:r>
              <a:rPr lang="en-US" sz="2300" dirty="0" err="1"/>
              <a:t>tiêu</a:t>
            </a:r>
            <a:r>
              <a:rPr lang="en-US" sz="2300" dirty="0"/>
              <a:t> </a:t>
            </a:r>
            <a:r>
              <a:rPr lang="en-US" sz="2300" dirty="0" err="1"/>
              <a:t>đề</a:t>
            </a:r>
            <a:r>
              <a:rPr lang="en-US" sz="2300" dirty="0"/>
              <a:t> </a:t>
            </a:r>
            <a:r>
              <a:rPr lang="en-US" sz="2300" dirty="0" err="1"/>
              <a:t>hàng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Định</a:t>
            </a:r>
            <a:r>
              <a:rPr lang="en-US" sz="2300" dirty="0" smtClean="0"/>
              <a:t> </a:t>
            </a:r>
            <a:r>
              <a:rPr lang="en-US" sz="2300" dirty="0" err="1"/>
              <a:t>dạng</a:t>
            </a:r>
            <a:r>
              <a:rPr lang="en-US" sz="2300" dirty="0"/>
              <a:t> </a:t>
            </a:r>
            <a:r>
              <a:rPr lang="en-US" sz="2300" dirty="0" err="1"/>
              <a:t>bảng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Sửa</a:t>
            </a:r>
            <a:r>
              <a:rPr lang="en-US" sz="2300" dirty="0" smtClean="0"/>
              <a:t> </a:t>
            </a:r>
            <a:r>
              <a:rPr lang="en-US" sz="2300" dirty="0" err="1"/>
              <a:t>đổi</a:t>
            </a:r>
            <a:r>
              <a:rPr lang="en-US" sz="2300" dirty="0"/>
              <a:t> </a:t>
            </a:r>
            <a:r>
              <a:rPr lang="en-US" sz="2300" dirty="0" err="1"/>
              <a:t>lề</a:t>
            </a:r>
            <a:r>
              <a:rPr lang="en-US" sz="2300" dirty="0"/>
              <a:t> </a:t>
            </a:r>
            <a:r>
              <a:rPr lang="en-US" sz="2300" dirty="0" err="1"/>
              <a:t>hoặc</a:t>
            </a:r>
            <a:r>
              <a:rPr lang="en-US" sz="2300" dirty="0"/>
              <a:t> </a:t>
            </a:r>
            <a:r>
              <a:rPr lang="en-US" sz="2300" spc="-150" dirty="0" err="1"/>
              <a:t>khoảng</a:t>
            </a:r>
            <a:r>
              <a:rPr lang="en-US" sz="2300" spc="-150" dirty="0"/>
              <a:t> </a:t>
            </a:r>
            <a:r>
              <a:rPr lang="en-US" sz="2300" spc="-150" dirty="0" err="1"/>
              <a:t>cách</a:t>
            </a:r>
            <a:r>
              <a:rPr lang="en-US" sz="2300" spc="-150" dirty="0"/>
              <a:t> </a:t>
            </a:r>
            <a:r>
              <a:rPr lang="en-US" sz="2300" dirty="0" err="1"/>
              <a:t>của</a:t>
            </a:r>
            <a:r>
              <a:rPr lang="en-US" sz="2300" dirty="0"/>
              <a:t> ô;</a:t>
            </a:r>
          </a:p>
          <a:p>
            <a:pPr lvl="0"/>
            <a:r>
              <a:rPr lang="en-US" sz="2300" dirty="0" err="1" smtClean="0"/>
              <a:t>Chuyển</a:t>
            </a:r>
            <a:r>
              <a:rPr lang="en-US" sz="2300" dirty="0" smtClean="0"/>
              <a:t> </a:t>
            </a:r>
            <a:r>
              <a:rPr lang="en-US" sz="2300" dirty="0" err="1"/>
              <a:t>đổi</a:t>
            </a:r>
            <a:r>
              <a:rPr lang="en-US" sz="2300" dirty="0"/>
              <a:t> </a:t>
            </a:r>
            <a:r>
              <a:rPr lang="en-US" sz="2300" dirty="0" err="1"/>
              <a:t>bảng</a:t>
            </a:r>
            <a:r>
              <a:rPr lang="en-US" sz="2300" dirty="0"/>
              <a:t> </a:t>
            </a:r>
            <a:r>
              <a:rPr lang="en-US" sz="2300" dirty="0" err="1"/>
              <a:t>thành</a:t>
            </a:r>
            <a:r>
              <a:rPr lang="en-US" sz="2300" dirty="0"/>
              <a:t> </a:t>
            </a:r>
            <a:r>
              <a:rPr lang="en-US" sz="2300" dirty="0" err="1"/>
              <a:t>văn</a:t>
            </a:r>
            <a:r>
              <a:rPr lang="en-US" sz="2300" dirty="0"/>
              <a:t> bản </a:t>
            </a:r>
            <a:r>
              <a:rPr lang="en-US" sz="2300" dirty="0" err="1"/>
              <a:t>hoặc</a:t>
            </a:r>
            <a:r>
              <a:rPr lang="en-US" sz="2300" dirty="0"/>
              <a:t> </a:t>
            </a:r>
            <a:r>
              <a:rPr lang="en-US" sz="2300" dirty="0" err="1"/>
              <a:t>văn</a:t>
            </a:r>
            <a:r>
              <a:rPr lang="en-US" sz="2300" dirty="0"/>
              <a:t> bản </a:t>
            </a:r>
            <a:r>
              <a:rPr lang="en-US" sz="2300" dirty="0" err="1"/>
              <a:t>thành</a:t>
            </a:r>
            <a:r>
              <a:rPr lang="en-US" sz="2300" dirty="0"/>
              <a:t> </a:t>
            </a:r>
            <a:r>
              <a:rPr lang="en-US" sz="2300" dirty="0" err="1"/>
              <a:t>bảng</a:t>
            </a:r>
            <a:r>
              <a:rPr lang="en-US" sz="2300" dirty="0"/>
              <a:t>;</a:t>
            </a:r>
          </a:p>
          <a:p>
            <a:pPr lvl="0"/>
            <a:r>
              <a:rPr lang="en-US" sz="2300" dirty="0" err="1" smtClean="0"/>
              <a:t>Sắp</a:t>
            </a:r>
            <a:r>
              <a:rPr lang="en-US" sz="2300" dirty="0" smtClean="0"/>
              <a:t> </a:t>
            </a:r>
            <a:r>
              <a:rPr lang="en-US" sz="2300" dirty="0" err="1"/>
              <a:t>xếp</a:t>
            </a:r>
            <a:r>
              <a:rPr lang="en-US" sz="2300" dirty="0"/>
              <a:t> </a:t>
            </a:r>
            <a:r>
              <a:rPr lang="en-US" sz="2300" dirty="0" err="1"/>
              <a:t>dữ</a:t>
            </a:r>
            <a:r>
              <a:rPr lang="en-US" sz="2300" dirty="0"/>
              <a:t> </a:t>
            </a:r>
            <a:r>
              <a:rPr lang="en-US" sz="2300" dirty="0" err="1"/>
              <a:t>liệu</a:t>
            </a:r>
            <a:r>
              <a:rPr lang="en-US" sz="2300" dirty="0"/>
              <a:t> </a:t>
            </a:r>
            <a:r>
              <a:rPr lang="en-US" sz="2300" dirty="0" err="1"/>
              <a:t>trong</a:t>
            </a:r>
            <a:r>
              <a:rPr lang="en-US" sz="2300" dirty="0"/>
              <a:t> </a:t>
            </a:r>
            <a:r>
              <a:rPr lang="en-US" sz="2300" dirty="0" err="1"/>
              <a:t>một</a:t>
            </a:r>
            <a:r>
              <a:rPr lang="en-US" sz="2300" dirty="0"/>
              <a:t> </a:t>
            </a:r>
            <a:r>
              <a:rPr lang="en-US" sz="2300" dirty="0" err="1"/>
              <a:t>bảng</a:t>
            </a:r>
            <a:r>
              <a:rPr lang="en-US" sz="23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3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2"/>
            <a:ext cx="8224092" cy="3751117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7"/>
            </a:pPr>
            <a:r>
              <a:rPr lang="vi-VN" dirty="0" smtClean="0"/>
              <a:t>Con </a:t>
            </a:r>
            <a:r>
              <a:rPr lang="vi-VN" dirty="0"/>
              <a:t>trỏ nên ở đâu trước khi bạn kích hoạt tính năng Split Table?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Bất </a:t>
            </a:r>
            <a:r>
              <a:rPr lang="vi-VN" sz="2200" dirty="0"/>
              <a:t>cứ nơi nào trong bảng.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Tại </a:t>
            </a:r>
            <a:r>
              <a:rPr lang="vi-VN" sz="2200" dirty="0"/>
              <a:t>dòng trống sau hàng cuối cùng của bảng.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Trên </a:t>
            </a:r>
            <a:r>
              <a:rPr lang="vi-VN" sz="2200" dirty="0"/>
              <a:t>một trang mới để tham khảo dễ dàng.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Trong </a:t>
            </a:r>
            <a:r>
              <a:rPr lang="vi-VN" sz="2200" dirty="0"/>
              <a:t>hàng sẽ trở thành hàng đầu tiên của bảng mới.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5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8"/>
            </a:pPr>
            <a:r>
              <a:rPr lang="vi-VN" dirty="0" smtClean="0"/>
              <a:t>Bạn </a:t>
            </a:r>
            <a:r>
              <a:rPr lang="vi-VN" dirty="0"/>
              <a:t>sẽ thay đổi tính năng nào để cung cấp cho bạn nhiều không gian hơn để nhập các mục trong một ô trước khi nó kết thúc thành một dòng mới trong ô?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/>
              <a:t>Cell </a:t>
            </a:r>
            <a:r>
              <a:rPr lang="vi-VN" sz="2200" dirty="0" smtClean="0"/>
              <a:t>margins</a:t>
            </a:r>
            <a:endParaRPr lang="en-US" sz="2200" dirty="0" smtClean="0"/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Cell </a:t>
            </a:r>
            <a:r>
              <a:rPr lang="vi-VN" sz="2200" dirty="0"/>
              <a:t>spacing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Line </a:t>
            </a:r>
            <a:r>
              <a:rPr lang="vi-VN" sz="2200" dirty="0"/>
              <a:t>spacing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Page margins</a:t>
            </a:r>
            <a:endParaRPr lang="vi-VN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85750"/>
            <a:ext cx="7467600" cy="533400"/>
          </a:xfrm>
        </p:spPr>
        <p:txBody>
          <a:bodyPr/>
          <a:lstStyle/>
          <a:p>
            <a:pPr lvl="0"/>
            <a:r>
              <a:rPr lang="en-US" sz="3000" dirty="0" err="1" smtClean="0"/>
              <a:t>Câu</a:t>
            </a:r>
            <a:r>
              <a:rPr lang="en-US" sz="3000" dirty="0" smtClean="0"/>
              <a:t> </a:t>
            </a:r>
            <a:r>
              <a:rPr lang="en-US" sz="3000" dirty="0" err="1" smtClean="0"/>
              <a:t>hỏi</a:t>
            </a:r>
            <a:r>
              <a:rPr lang="en-US" sz="3000" dirty="0" smtClean="0"/>
              <a:t> </a:t>
            </a:r>
            <a:r>
              <a:rPr lang="en-US" sz="3000" dirty="0" err="1" smtClean="0"/>
              <a:t>ôn</a:t>
            </a:r>
            <a:r>
              <a:rPr lang="en-US" sz="3000" dirty="0" smtClean="0"/>
              <a:t> </a:t>
            </a:r>
            <a:r>
              <a:rPr lang="en-US" sz="3000" dirty="0" err="1" smtClean="0"/>
              <a:t>tập</a:t>
            </a:r>
            <a:r>
              <a:rPr lang="en-US" sz="3000" dirty="0" smtClean="0"/>
              <a:t> </a:t>
            </a:r>
            <a:r>
              <a:rPr lang="en-US" sz="3000" dirty="0" err="1" smtClean="0"/>
              <a:t>lý</a:t>
            </a:r>
            <a:r>
              <a:rPr lang="en-US" sz="3000" dirty="0" smtClean="0"/>
              <a:t> </a:t>
            </a:r>
            <a:r>
              <a:rPr lang="en-US" sz="3000" dirty="0" err="1" smtClean="0"/>
              <a:t>thuyết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62708" y="935183"/>
            <a:ext cx="8224092" cy="357966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 startAt="9"/>
            </a:pPr>
            <a:r>
              <a:rPr lang="vi-VN" dirty="0" smtClean="0"/>
              <a:t>Bạn </a:t>
            </a:r>
            <a:r>
              <a:rPr lang="vi-VN" dirty="0"/>
              <a:t>cần chuyển đổi báo cáo bán hàng từ bảng Word sang Excel. Bạn nên chọn ký tự phân tách nào khi chuyển đổi bảng?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. </a:t>
            </a:r>
            <a:r>
              <a:rPr lang="vi-VN" sz="2200" dirty="0"/>
              <a:t>(period)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? </a:t>
            </a:r>
            <a:r>
              <a:rPr lang="vi-VN" sz="2200" dirty="0"/>
              <a:t>(question mark)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* </a:t>
            </a:r>
            <a:r>
              <a:rPr lang="vi-VN" sz="2200" dirty="0"/>
              <a:t>(asterisk)</a:t>
            </a:r>
          </a:p>
          <a:p>
            <a:pPr marL="920750" lvl="2" indent="-457200" algn="just">
              <a:buFont typeface="+mj-lt"/>
              <a:buAutoNum type="alphaLcPeriod"/>
            </a:pPr>
            <a:r>
              <a:rPr lang="vi-VN" sz="2200" dirty="0" smtClean="0"/>
              <a:t>, </a:t>
            </a:r>
            <a:r>
              <a:rPr lang="vi-VN" sz="2200" dirty="0"/>
              <a:t>(comma)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6938D-6E01-40AE-BE27-E7323976FC9E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7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70165" y="819151"/>
            <a:ext cx="8650812" cy="3948114"/>
          </a:xfrm>
        </p:spPr>
        <p:txBody>
          <a:bodyPr anchor="t"/>
          <a:lstStyle/>
          <a:p>
            <a:pPr lvl="0" algn="just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(</a:t>
            </a:r>
            <a:r>
              <a:rPr lang="en-US" b="1" dirty="0"/>
              <a:t>Row</a:t>
            </a:r>
            <a:r>
              <a:rPr lang="en-US" dirty="0"/>
              <a:t>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(</a:t>
            </a:r>
            <a:r>
              <a:rPr lang="en-US" b="1" dirty="0"/>
              <a:t>Column</a:t>
            </a:r>
            <a:r>
              <a:rPr lang="en-US" dirty="0"/>
              <a:t>)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b="1" dirty="0"/>
              <a:t>Excel</a:t>
            </a:r>
            <a:r>
              <a:rPr lang="en-US" dirty="0"/>
              <a:t>: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ngang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b="1" dirty="0"/>
              <a:t>: 1, 2, 3, 4,... </a:t>
            </a:r>
            <a:endParaRPr lang="en-US" b="1" dirty="0" smtClean="0"/>
          </a:p>
          <a:p>
            <a:pPr lvl="0" algn="just"/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dọc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/>
              <a:t>liệt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b="1" dirty="0"/>
              <a:t>A, B, C,…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sang </a:t>
            </a:r>
            <a:r>
              <a:rPr lang="en-US" dirty="0" err="1"/>
              <a:t>phải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b="1" dirty="0"/>
              <a:t>Row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b="1" dirty="0"/>
              <a:t>Column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ô (</a:t>
            </a:r>
            <a:r>
              <a:rPr lang="en-US" b="1" dirty="0"/>
              <a:t>Cell</a:t>
            </a:r>
            <a:r>
              <a:rPr lang="en-US" dirty="0"/>
              <a:t>).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ô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b="1" dirty="0" err="1"/>
              <a:t>cột</a:t>
            </a:r>
            <a:r>
              <a:rPr lang="en-US" b="1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b="1" dirty="0" err="1"/>
              <a:t>hàng</a:t>
            </a:r>
            <a:r>
              <a:rPr lang="en-US" dirty="0"/>
              <a:t>.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Ô </a:t>
            </a:r>
            <a:r>
              <a:rPr lang="en-US" b="1" dirty="0"/>
              <a:t>C3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b="1" dirty="0"/>
              <a:t>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b="1" dirty="0"/>
              <a:t>3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Ô,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(</a:t>
            </a:r>
            <a:r>
              <a:rPr lang="en-US" b="1" dirty="0"/>
              <a:t>Text</a:t>
            </a:r>
            <a:r>
              <a:rPr lang="en-US" dirty="0"/>
              <a:t>), </a:t>
            </a:r>
            <a:r>
              <a:rPr lang="en-US" dirty="0" err="1"/>
              <a:t>số</a:t>
            </a:r>
            <a:r>
              <a:rPr lang="en-US" dirty="0"/>
              <a:t> (</a:t>
            </a:r>
            <a:r>
              <a:rPr lang="en-US" b="1" dirty="0"/>
              <a:t>Number</a:t>
            </a:r>
            <a:r>
              <a:rPr lang="en-US" dirty="0"/>
              <a:t>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họa</a:t>
            </a:r>
            <a:r>
              <a:rPr lang="en-US" dirty="0"/>
              <a:t> (</a:t>
            </a:r>
            <a:r>
              <a:rPr lang="en-US" b="1" dirty="0"/>
              <a:t>Graphic</a:t>
            </a:r>
            <a:r>
              <a:rPr lang="en-US" dirty="0"/>
              <a:t>).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9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38125" y="819151"/>
            <a:ext cx="5476875" cy="3752849"/>
          </a:xfrm>
        </p:spPr>
        <p:txBody>
          <a:bodyPr anchor="t"/>
          <a:lstStyle/>
          <a:p>
            <a:pPr lvl="0" algn="just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lưới</a:t>
            </a:r>
            <a:r>
              <a:rPr lang="en-US" dirty="0"/>
              <a:t> (</a:t>
            </a:r>
            <a:r>
              <a:rPr lang="en-US" b="1" dirty="0"/>
              <a:t>Gridlines</a:t>
            </a:r>
            <a:r>
              <a:rPr lang="en-US" dirty="0"/>
              <a:t>)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ký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in (</a:t>
            </a:r>
            <a:r>
              <a:rPr lang="en-US" b="1" dirty="0"/>
              <a:t>Non-printing Characters</a:t>
            </a:r>
            <a:r>
              <a:rPr lang="en-US" dirty="0"/>
              <a:t>).</a:t>
            </a:r>
          </a:p>
          <a:p>
            <a:pPr lvl="0"/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mặc</a:t>
            </a:r>
            <a:r>
              <a:rPr lang="en-US" dirty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.</a:t>
            </a:r>
          </a:p>
          <a:p>
            <a:pPr lvl="0" algn="just"/>
            <a:r>
              <a:rPr lang="en-US" dirty="0" smtClean="0"/>
              <a:t>C</a:t>
            </a:r>
            <a:r>
              <a:rPr lang="vi-VN" dirty="0" smtClean="0"/>
              <a:t>ó </a:t>
            </a:r>
            <a:r>
              <a:rPr lang="vi-VN" dirty="0"/>
              <a:t>thể di chuyển bảng đến bất kỳ vị trí nào trong tài liệu bằng cách kéo biểu tượng   </a:t>
            </a:r>
            <a:r>
              <a:rPr lang="vi-VN" b="1" dirty="0"/>
              <a:t>Table Selector</a:t>
            </a:r>
            <a:r>
              <a:rPr lang="vi-VN" dirty="0"/>
              <a:t>, xuất hiện ở góc trái trên của bảng khi </a:t>
            </a:r>
            <a:r>
              <a:rPr lang="vi-VN" dirty="0" smtClean="0"/>
              <a:t>trỏ </a:t>
            </a:r>
            <a:r>
              <a:rPr lang="vi-VN" dirty="0"/>
              <a:t>con trỏ vào bảng</a:t>
            </a:r>
            <a:endParaRPr lang="en-US" dirty="0" smtClean="0"/>
          </a:p>
          <a:p>
            <a:pPr lvl="0"/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581650" y="1312070"/>
            <a:ext cx="3450908" cy="2238375"/>
            <a:chOff x="0" y="0"/>
            <a:chExt cx="3217294" cy="2016760"/>
          </a:xfrm>
        </p:grpSpPr>
        <p:sp>
          <p:nvSpPr>
            <p:cNvPr id="9" name="Text Box 1201"/>
            <p:cNvSpPr txBox="1"/>
            <p:nvPr/>
          </p:nvSpPr>
          <p:spPr>
            <a:xfrm>
              <a:off x="0" y="1298989"/>
              <a:ext cx="1249560" cy="64926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Lưu thay đổi các tham số mặc định</a:t>
              </a:r>
              <a:endParaRPr lang="en-US" sz="1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121434" y="1595887"/>
              <a:ext cx="36409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3744" y="0"/>
              <a:ext cx="1733550" cy="20167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9" name="Pictur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015" y="3346412"/>
            <a:ext cx="172085" cy="1720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054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(Table)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819151"/>
            <a:ext cx="8401050" cy="3773631"/>
          </a:xfrm>
        </p:spPr>
        <p:txBody>
          <a:bodyPr anchor="t"/>
          <a:lstStyle/>
          <a:p>
            <a:pPr lvl="0" algn="just"/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/>
              <a:t>Kéo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kích</a:t>
            </a:r>
            <a:r>
              <a:rPr lang="en-US" dirty="0"/>
              <a:t> </a:t>
            </a:r>
            <a:r>
              <a:rPr lang="en-US" dirty="0" err="1"/>
              <a:t>thước</a:t>
            </a:r>
            <a:r>
              <a:rPr lang="en-US" dirty="0"/>
              <a:t> (</a:t>
            </a:r>
            <a:r>
              <a:rPr lang="en-US" b="1" dirty="0"/>
              <a:t>Dimension</a:t>
            </a:r>
            <a:r>
              <a:rPr lang="en-US" dirty="0"/>
              <a:t>)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.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kích</a:t>
            </a:r>
            <a:r>
              <a:rPr lang="en-US" dirty="0"/>
              <a:t> </a:t>
            </a:r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</a:t>
            </a:r>
            <a:r>
              <a:rPr lang="en-US" b="1" dirty="0"/>
              <a:t>10 </a:t>
            </a:r>
            <a:r>
              <a:rPr lang="en-US" b="1" dirty="0" err="1"/>
              <a:t>cột</a:t>
            </a:r>
            <a:r>
              <a:rPr lang="en-US" b="1" dirty="0"/>
              <a:t> x 8 </a:t>
            </a:r>
            <a:r>
              <a:rPr lang="en-US" b="1" dirty="0" err="1"/>
              <a:t>dòng</a:t>
            </a:r>
            <a:r>
              <a:rPr lang="en-US" dirty="0"/>
              <a:t>.</a:t>
            </a:r>
          </a:p>
          <a:p>
            <a:pPr lvl="1" algn="just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b="1" dirty="0"/>
              <a:t>Insert Table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kích</a:t>
            </a:r>
            <a:r>
              <a:rPr lang="en-US" dirty="0"/>
              <a:t> </a:t>
            </a:r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b="1" dirty="0"/>
              <a:t>10 </a:t>
            </a:r>
            <a:r>
              <a:rPr lang="en-US" b="1" dirty="0" err="1"/>
              <a:t>cột</a:t>
            </a:r>
            <a:r>
              <a:rPr lang="en-US" b="1" dirty="0"/>
              <a:t> x 8 </a:t>
            </a:r>
            <a:r>
              <a:rPr lang="en-US" b="1" dirty="0" err="1"/>
              <a:t>dòng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pPr lvl="1" algn="just"/>
            <a:endParaRPr lang="en-US" dirty="0" smtClean="0"/>
          </a:p>
          <a:p>
            <a:pPr lvl="0"/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6</a:t>
            </a:fld>
            <a:endParaRPr lang="en-US"/>
          </a:p>
        </p:txBody>
      </p:sp>
      <p:pic>
        <p:nvPicPr>
          <p:cNvPr id="12" name="Picture 11" descr="\\CCISERVER\Common\Publishing\Working\In Development\3260 Word 2016 Core\Screens\wd-24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758" y="2705966"/>
            <a:ext cx="1129665" cy="21177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3" name="Picture 12" descr="\\CCISERVER\Common\Publishing\Working\In Development\3260 Word 2016 Core\Screens\wd-24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051" y="2768038"/>
            <a:ext cx="1656080" cy="191198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5461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(Table)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819151"/>
            <a:ext cx="8401050" cy="3773631"/>
          </a:xfrm>
        </p:spPr>
        <p:txBody>
          <a:bodyPr anchor="t"/>
          <a:lstStyle/>
          <a:p>
            <a:pPr lvl="0" algn="just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b="1" dirty="0"/>
              <a:t>Insert Table</a:t>
            </a:r>
            <a:r>
              <a:rPr lang="en-US" dirty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:</a:t>
            </a:r>
            <a:endParaRPr lang="en-US" dirty="0"/>
          </a:p>
          <a:p>
            <a:pPr lvl="1" algn="just"/>
            <a:endParaRPr lang="en-US" dirty="0" smtClean="0"/>
          </a:p>
          <a:p>
            <a:pPr lvl="0"/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13173"/>
              </p:ext>
            </p:extLst>
          </p:nvPr>
        </p:nvGraphicFramePr>
        <p:xfrm>
          <a:off x="716972" y="1517072"/>
          <a:ext cx="7969827" cy="2899061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317173">
                  <a:extLst>
                    <a:ext uri="{9D8B030D-6E8A-4147-A177-3AD203B41FA5}">
                      <a16:colId xmlns:a16="http://schemas.microsoft.com/office/drawing/2014/main" val="1451358213"/>
                    </a:ext>
                  </a:extLst>
                </a:gridCol>
                <a:gridCol w="5652654">
                  <a:extLst>
                    <a:ext uri="{9D8B030D-6E8A-4147-A177-3AD203B41FA5}">
                      <a16:colId xmlns:a16="http://schemas.microsoft.com/office/drawing/2014/main" val="2121931843"/>
                    </a:ext>
                  </a:extLst>
                </a:gridCol>
              </a:tblGrid>
              <a:tr h="318245">
                <a:tc>
                  <a:txBody>
                    <a:bodyPr/>
                    <a:lstStyle/>
                    <a:p>
                      <a:pPr marL="55245" marR="5715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columns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bảng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92866512"/>
                  </a:ext>
                </a:extLst>
              </a:tr>
              <a:tr h="318245">
                <a:tc>
                  <a:txBody>
                    <a:bodyPr/>
                    <a:lstStyle/>
                    <a:p>
                      <a:pPr marL="55245" marR="5715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rows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 định số dòng của bảng.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229447"/>
                  </a:ext>
                </a:extLst>
              </a:tr>
              <a:tr h="318245">
                <a:tc>
                  <a:txBody>
                    <a:bodyPr/>
                    <a:lstStyle/>
                    <a:p>
                      <a:pPr marL="55245" marR="5715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AutoFit behavior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 định cách thức hoạt động của bảng.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9485458"/>
                  </a:ext>
                </a:extLst>
              </a:tr>
              <a:tr h="318245">
                <a:tc>
                  <a:txBody>
                    <a:bodyPr/>
                    <a:lstStyle/>
                    <a:p>
                      <a:pPr marL="55245" marR="57150" algn="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column width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Cố định chiều rộng cột.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2988514"/>
                  </a:ext>
                </a:extLst>
              </a:tr>
              <a:tr h="318245">
                <a:tc>
                  <a:txBody>
                    <a:bodyPr/>
                    <a:lstStyle/>
                    <a:p>
                      <a:pPr marL="55245" marR="57150" algn="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AutoFit to contents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định chiều rộng cột theo nội dung văn bản.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2105026"/>
                  </a:ext>
                </a:extLst>
              </a:tr>
              <a:tr h="653918">
                <a:tc>
                  <a:txBody>
                    <a:bodyPr/>
                    <a:lstStyle/>
                    <a:p>
                      <a:pPr marL="55245" marR="57150" algn="r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AutoFit to window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định chiều rộng cột sao cho chiều rộng của bảng bằng với độ rộng văn bảng trong tài liệu.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6644104"/>
                  </a:ext>
                </a:extLst>
              </a:tr>
              <a:tr h="653918">
                <a:tc>
                  <a:txBody>
                    <a:bodyPr/>
                    <a:lstStyle/>
                    <a:p>
                      <a:pPr marL="55245" marR="5715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Remember dimensions for new tables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bảng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7247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(Table)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819151"/>
            <a:ext cx="8401050" cy="3773631"/>
          </a:xfrm>
        </p:spPr>
        <p:txBody>
          <a:bodyPr anchor="ctr"/>
          <a:lstStyle/>
          <a:p>
            <a:pPr lvl="0" algn="just"/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endParaRPr lang="en-US" dirty="0"/>
          </a:p>
          <a:p>
            <a:pPr lvl="1" algn="just"/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bản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ô,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,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. </a:t>
            </a:r>
            <a:endParaRPr lang="en-US" dirty="0" smtClean="0"/>
          </a:p>
          <a:p>
            <a:pPr lvl="1" algn="just"/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b="1" dirty="0"/>
              <a:t>Ribbon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con </a:t>
            </a:r>
            <a:r>
              <a:rPr lang="en-US" dirty="0" err="1"/>
              <a:t>trỏ</a:t>
            </a:r>
            <a:r>
              <a:rPr lang="en-US" dirty="0"/>
              <a:t> </a:t>
            </a:r>
            <a:r>
              <a:rPr lang="en-US" dirty="0" err="1" smtClean="0"/>
              <a:t>chuột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6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25" y="285750"/>
            <a:ext cx="7229475" cy="533400"/>
          </a:xfrm>
        </p:spPr>
        <p:txBody>
          <a:bodyPr/>
          <a:lstStyle/>
          <a:p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(Table)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225778" y="819151"/>
            <a:ext cx="8632472" cy="3773631"/>
          </a:xfrm>
        </p:spPr>
        <p:txBody>
          <a:bodyPr anchor="t"/>
          <a:lstStyle/>
          <a:p>
            <a:pPr lvl="1"/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/>
              <a:t>bản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 smtClean="0"/>
              <a:t>bảng</a:t>
            </a:r>
            <a:endParaRPr lang="en-US" sz="2400" dirty="0" smtClean="0"/>
          </a:p>
          <a:p>
            <a:pPr lvl="2" algn="just"/>
            <a:r>
              <a:rPr lang="en-US" sz="2200" dirty="0" err="1"/>
              <a:t>Việc</a:t>
            </a:r>
            <a:r>
              <a:rPr lang="en-US" sz="2200" dirty="0"/>
              <a:t> </a:t>
            </a:r>
            <a:r>
              <a:rPr lang="en-US" sz="2200" dirty="0" err="1"/>
              <a:t>nhập</a:t>
            </a:r>
            <a:r>
              <a:rPr lang="en-US" sz="2200" dirty="0"/>
              <a:t> </a:t>
            </a:r>
            <a:r>
              <a:rPr lang="en-US" sz="2200" dirty="0" err="1"/>
              <a:t>văn</a:t>
            </a:r>
            <a:r>
              <a:rPr lang="en-US" sz="2200" dirty="0"/>
              <a:t> bản </a:t>
            </a:r>
            <a:r>
              <a:rPr lang="en-US" sz="2200" dirty="0" err="1"/>
              <a:t>vào</a:t>
            </a:r>
            <a:r>
              <a:rPr lang="en-US" sz="2200" dirty="0"/>
              <a:t> </a:t>
            </a:r>
            <a:r>
              <a:rPr lang="en-US" sz="2200" dirty="0" err="1"/>
              <a:t>bảng</a:t>
            </a:r>
            <a:r>
              <a:rPr lang="en-US" sz="2200" dirty="0"/>
              <a:t> </a:t>
            </a:r>
            <a:r>
              <a:rPr lang="en-US" sz="2200" dirty="0" err="1" smtClean="0"/>
              <a:t>giống</a:t>
            </a:r>
            <a:r>
              <a:rPr lang="en-US" sz="2200" dirty="0" smtClean="0"/>
              <a:t> </a:t>
            </a:r>
            <a:r>
              <a:rPr lang="en-US" sz="2200" dirty="0" err="1"/>
              <a:t>như</a:t>
            </a:r>
            <a:r>
              <a:rPr lang="en-US" sz="2200" dirty="0"/>
              <a:t> </a:t>
            </a:r>
            <a:r>
              <a:rPr lang="en-US" sz="2200" dirty="0" err="1"/>
              <a:t>nhập</a:t>
            </a:r>
            <a:r>
              <a:rPr lang="en-US" sz="2200" dirty="0"/>
              <a:t> </a:t>
            </a:r>
            <a:r>
              <a:rPr lang="en-US" sz="2200" dirty="0" err="1"/>
              <a:t>văn</a:t>
            </a:r>
            <a:r>
              <a:rPr lang="en-US" sz="2200" dirty="0"/>
              <a:t> </a:t>
            </a:r>
            <a:r>
              <a:rPr lang="en-US" sz="2200" dirty="0" err="1"/>
              <a:t>bảng</a:t>
            </a:r>
            <a:r>
              <a:rPr lang="en-US" sz="2200" dirty="0"/>
              <a:t> </a:t>
            </a:r>
            <a:r>
              <a:rPr lang="en-US" sz="2200" dirty="0" err="1"/>
              <a:t>vào</a:t>
            </a:r>
            <a:r>
              <a:rPr lang="en-US" sz="2200" dirty="0"/>
              <a:t> </a:t>
            </a:r>
            <a:r>
              <a:rPr lang="en-US" sz="2200" dirty="0" err="1"/>
              <a:t>tài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. </a:t>
            </a:r>
            <a:endParaRPr lang="en-US" sz="2200" dirty="0" smtClean="0"/>
          </a:p>
          <a:p>
            <a:pPr lvl="2" algn="just"/>
            <a:r>
              <a:rPr lang="en-US" sz="2200" dirty="0" err="1" smtClean="0"/>
              <a:t>Ngoài</a:t>
            </a:r>
            <a:r>
              <a:rPr lang="en-US" sz="2200" dirty="0" smtClean="0"/>
              <a:t> </a:t>
            </a:r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công</a:t>
            </a:r>
            <a:r>
              <a:rPr lang="en-US" sz="2200" dirty="0"/>
              <a:t> </a:t>
            </a:r>
            <a:r>
              <a:rPr lang="en-US" sz="2200" dirty="0" err="1"/>
              <a:t>cụ</a:t>
            </a:r>
            <a:r>
              <a:rPr lang="en-US" sz="2200" dirty="0"/>
              <a:t> </a:t>
            </a:r>
            <a:r>
              <a:rPr lang="en-US" sz="2200" dirty="0" err="1"/>
              <a:t>trên</a:t>
            </a:r>
            <a:r>
              <a:rPr lang="en-US" sz="2200" dirty="0"/>
              <a:t> </a:t>
            </a:r>
            <a:r>
              <a:rPr lang="en-US" sz="2200" dirty="0" err="1"/>
              <a:t>thẻ</a:t>
            </a:r>
            <a:r>
              <a:rPr lang="en-US" sz="2200" dirty="0"/>
              <a:t> </a:t>
            </a:r>
            <a:r>
              <a:rPr lang="en-US" sz="2200" b="1" dirty="0"/>
              <a:t>Home</a:t>
            </a:r>
            <a:r>
              <a:rPr lang="en-US" sz="2200" dirty="0"/>
              <a:t> </a:t>
            </a:r>
            <a:r>
              <a:rPr lang="en-US" sz="2200" dirty="0" err="1"/>
              <a:t>nhóm</a:t>
            </a:r>
            <a:r>
              <a:rPr lang="en-US" sz="2200" dirty="0"/>
              <a:t> </a:t>
            </a:r>
            <a:r>
              <a:rPr lang="en-US" sz="2200" b="1" dirty="0"/>
              <a:t>Paragraph</a:t>
            </a:r>
            <a:r>
              <a:rPr lang="en-US" sz="2200" dirty="0"/>
              <a:t>, Word </a:t>
            </a:r>
            <a:r>
              <a:rPr lang="en-US" sz="2200" dirty="0" err="1"/>
              <a:t>còn</a:t>
            </a:r>
            <a:r>
              <a:rPr lang="en-US" sz="2200" dirty="0"/>
              <a:t> </a:t>
            </a:r>
            <a:r>
              <a:rPr lang="en-US" sz="2200" dirty="0" err="1"/>
              <a:t>cung</a:t>
            </a:r>
            <a:r>
              <a:rPr lang="en-US" sz="2200" dirty="0"/>
              <a:t> </a:t>
            </a:r>
            <a:r>
              <a:rPr lang="en-US" sz="2200" dirty="0" err="1"/>
              <a:t>cấp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công</a:t>
            </a:r>
            <a:r>
              <a:rPr lang="en-US" sz="2200" dirty="0"/>
              <a:t> </a:t>
            </a:r>
            <a:r>
              <a:rPr lang="en-US" sz="2200" dirty="0" err="1"/>
              <a:t>cụ</a:t>
            </a:r>
            <a:r>
              <a:rPr lang="en-US" sz="2200" dirty="0"/>
              <a:t> </a:t>
            </a:r>
            <a:r>
              <a:rPr lang="en-US" sz="2200" dirty="0" err="1"/>
              <a:t>trên</a:t>
            </a:r>
            <a:r>
              <a:rPr lang="en-US" sz="2200" dirty="0"/>
              <a:t> </a:t>
            </a:r>
            <a:r>
              <a:rPr lang="en-US" sz="2200" dirty="0" err="1"/>
              <a:t>thẻ</a:t>
            </a:r>
            <a:r>
              <a:rPr lang="en-US" sz="2200" dirty="0"/>
              <a:t> </a:t>
            </a:r>
            <a:r>
              <a:rPr lang="en-US" sz="2200" dirty="0" err="1"/>
              <a:t>ngữ</a:t>
            </a:r>
            <a:r>
              <a:rPr lang="en-US" sz="2200" dirty="0"/>
              <a:t> </a:t>
            </a:r>
            <a:r>
              <a:rPr lang="en-US" sz="2200" dirty="0" err="1"/>
              <a:t>cảnh</a:t>
            </a:r>
            <a:r>
              <a:rPr lang="en-US" sz="2200" dirty="0"/>
              <a:t> </a:t>
            </a:r>
            <a:r>
              <a:rPr lang="en-US" sz="2200" b="1" dirty="0" smtClean="0"/>
              <a:t>Layout</a:t>
            </a:r>
            <a:r>
              <a:rPr lang="en-US" sz="2200" dirty="0" smtClean="0"/>
              <a:t> </a:t>
            </a:r>
            <a:r>
              <a:rPr lang="en-US" sz="2200" dirty="0" err="1"/>
              <a:t>dưới</a:t>
            </a:r>
            <a:r>
              <a:rPr lang="en-US" sz="2200" dirty="0"/>
              <a:t> </a:t>
            </a:r>
            <a:r>
              <a:rPr lang="en-US" sz="2200" b="1" dirty="0"/>
              <a:t>Table Tools</a:t>
            </a:r>
            <a:r>
              <a:rPr lang="en-US" sz="2200" dirty="0"/>
              <a:t> </a:t>
            </a:r>
            <a:r>
              <a:rPr lang="en-US" sz="2200" dirty="0" err="1"/>
              <a:t>trong</a:t>
            </a:r>
            <a:r>
              <a:rPr lang="en-US" sz="2200" dirty="0"/>
              <a:t> </a:t>
            </a:r>
            <a:r>
              <a:rPr lang="en-US" sz="2200" dirty="0" err="1"/>
              <a:t>nhóm</a:t>
            </a:r>
            <a:r>
              <a:rPr lang="en-US" sz="2200" dirty="0"/>
              <a:t> </a:t>
            </a:r>
            <a:r>
              <a:rPr lang="en-US" sz="2200" b="1" dirty="0" err="1"/>
              <a:t>Aligment</a:t>
            </a:r>
            <a:r>
              <a:rPr lang="en-US" sz="2200" dirty="0"/>
              <a:t> </a:t>
            </a:r>
            <a:r>
              <a:rPr lang="en-US" sz="2200" dirty="0" err="1"/>
              <a:t>bao</a:t>
            </a:r>
            <a:r>
              <a:rPr lang="en-US" sz="2200" dirty="0"/>
              <a:t> </a:t>
            </a:r>
            <a:r>
              <a:rPr lang="en-US" sz="2200" dirty="0" err="1" smtClean="0"/>
              <a:t>gồm</a:t>
            </a:r>
            <a:r>
              <a:rPr lang="en-US" sz="2200" dirty="0" smtClean="0"/>
              <a:t>:</a:t>
            </a:r>
          </a:p>
          <a:p>
            <a:pPr lvl="3" algn="just"/>
            <a:r>
              <a:rPr lang="en-US" sz="2000" dirty="0" err="1" smtClean="0"/>
              <a:t>Căn</a:t>
            </a:r>
            <a:r>
              <a:rPr lang="en-US" sz="2000" dirty="0" smtClean="0"/>
              <a:t> </a:t>
            </a:r>
            <a:r>
              <a:rPr lang="en-US" sz="2000" dirty="0" err="1"/>
              <a:t>lề</a:t>
            </a:r>
            <a:r>
              <a:rPr lang="en-US" sz="2000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 bản (</a:t>
            </a:r>
            <a:r>
              <a:rPr lang="en-US" sz="2000" b="1" dirty="0"/>
              <a:t>Text Alignment</a:t>
            </a:r>
            <a:r>
              <a:rPr lang="en-US" sz="2000" dirty="0" smtClean="0"/>
              <a:t>)</a:t>
            </a:r>
          </a:p>
          <a:p>
            <a:pPr lvl="3" algn="just"/>
            <a:r>
              <a:rPr lang="en-US" sz="2000" dirty="0" err="1" smtClean="0"/>
              <a:t>Hướng</a:t>
            </a:r>
            <a:r>
              <a:rPr lang="en-US" sz="2000" dirty="0" smtClean="0"/>
              <a:t> </a:t>
            </a:r>
            <a:r>
              <a:rPr lang="en-US" sz="2000" dirty="0" err="1"/>
              <a:t>văn</a:t>
            </a:r>
            <a:r>
              <a:rPr lang="en-US" sz="2000" dirty="0"/>
              <a:t> bản (</a:t>
            </a:r>
            <a:r>
              <a:rPr lang="en-US" sz="2000" b="1" dirty="0"/>
              <a:t>Text Direction</a:t>
            </a:r>
            <a:r>
              <a:rPr lang="en-US" sz="2000" dirty="0" smtClean="0"/>
              <a:t>)</a:t>
            </a:r>
          </a:p>
          <a:p>
            <a:pPr lvl="3" algn="just"/>
            <a:r>
              <a:rPr lang="en-US" sz="2000" dirty="0" err="1" smtClean="0"/>
              <a:t>Lề</a:t>
            </a:r>
            <a:r>
              <a:rPr lang="en-US" sz="2000" dirty="0" smtClean="0"/>
              <a:t> </a:t>
            </a:r>
            <a:r>
              <a:rPr lang="en-US" sz="2000" dirty="0" err="1"/>
              <a:t>của</a:t>
            </a:r>
            <a:r>
              <a:rPr lang="en-US" sz="2000" dirty="0"/>
              <a:t> ô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bảng</a:t>
            </a:r>
            <a:r>
              <a:rPr lang="en-US" sz="2000" dirty="0"/>
              <a:t> (</a:t>
            </a:r>
            <a:r>
              <a:rPr lang="en-US" sz="2000" b="1" dirty="0"/>
              <a:t>Cell Margins</a:t>
            </a:r>
            <a:r>
              <a:rPr lang="en-US" sz="2000" dirty="0" smtClean="0"/>
              <a:t>).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28FE97-7DB6-4A20-8E18-1507437E67B9}" type="datetime1">
              <a:rPr lang="en-US" smtClean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Word 2016 - IIG Vietnam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9F9262-1392-45F9-82B8-E6BAB6B74FE5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061" y="2588683"/>
            <a:ext cx="3086100" cy="164592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9941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S 2016 Them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S 2016 Theme 2" id="{5D7ABDA7-634A-406B-B579-B13DE41CA637}" vid="{B7793633-4812-49CC-9B1B-65A38DD143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MOS 2016 Theme 2</Template>
  <TotalTime>1902</TotalTime>
  <Words>5383</Words>
  <Application>Microsoft Office PowerPoint</Application>
  <PresentationFormat>On-screen Show (16:9)</PresentationFormat>
  <Paragraphs>469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Segoe Light</vt:lpstr>
      <vt:lpstr>Arial</vt:lpstr>
      <vt:lpstr>Calibri</vt:lpstr>
      <vt:lpstr>Times New Roman</vt:lpstr>
      <vt:lpstr>Wingdings</vt:lpstr>
      <vt:lpstr>Wingdings 2</vt:lpstr>
      <vt:lpstr>Wingdings 3</vt:lpstr>
      <vt:lpstr>MOS 2016 Theme 2</vt:lpstr>
      <vt:lpstr>MOS WORD 2016 Bài 6: sử dụng bảng</vt:lpstr>
      <vt:lpstr>Hướng dẫn sử dụng</vt:lpstr>
      <vt:lpstr>Mục tiêu bài học</vt:lpstr>
      <vt:lpstr>Làm việc với bảng</vt:lpstr>
      <vt:lpstr>Làm việc với bảng</vt:lpstr>
      <vt:lpstr>Chèn bảng (Table) vào tài liệu</vt:lpstr>
      <vt:lpstr>Chèn bảng (Table) vào tài liệu</vt:lpstr>
      <vt:lpstr>Chèn bảng (Table) vào tài liệu</vt:lpstr>
      <vt:lpstr>Chèn bảng (Table) vào tài liệu</vt:lpstr>
      <vt:lpstr>Hiệu chỉnh bảng</vt:lpstr>
      <vt:lpstr>Hiệu chỉnh bảng</vt:lpstr>
      <vt:lpstr>Hiệu chỉnh bảng</vt:lpstr>
      <vt:lpstr>Hiệu chỉnh bảng</vt:lpstr>
      <vt:lpstr>Hiệu chỉnh bảng</vt:lpstr>
      <vt:lpstr>Hiệu chỉnh bảng</vt:lpstr>
      <vt:lpstr>Hiệu chỉnh bảng</vt:lpstr>
      <vt:lpstr>Hiệu chỉnh bảng</vt:lpstr>
      <vt:lpstr>Chuyển đổi thông tin bảng</vt:lpstr>
      <vt:lpstr>Chuyển đổi thông tin bảng</vt:lpstr>
      <vt:lpstr>Chuyển đổi thông tin bảng</vt:lpstr>
      <vt:lpstr>Chuyển đổi thông tin bảng</vt:lpstr>
      <vt:lpstr>Sắp xếp dữ liệu</vt:lpstr>
      <vt:lpstr>Tổng kết bài học</vt:lpstr>
      <vt:lpstr>Câu hỏi ôn tập lý thuyết</vt:lpstr>
      <vt:lpstr>Câu hỏi ôn tập lý thuyết</vt:lpstr>
      <vt:lpstr>Câu hỏi ôn tập lý thuyết</vt:lpstr>
      <vt:lpstr>Câu hỏi ôn tập lý thuyết</vt:lpstr>
      <vt:lpstr>Câu hỏi ôn tập lý thuyết</vt:lpstr>
      <vt:lpstr>Câu hỏi ôn tập lý thuyết</vt:lpstr>
      <vt:lpstr>Câu hỏi ôn tập lý thuyết</vt:lpstr>
      <vt:lpstr>Câu hỏi ôn tập lý thuyết</vt:lpstr>
      <vt:lpstr>Câu hỏi ôn tập lý thuyết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 WORD2016  Bài 1: Bắt đầu với Microsoft Word 2016</dc:title>
  <dc:creator>Phat Tai Nguyen</dc:creator>
  <cp:lastModifiedBy>Phat Tai Nguyen</cp:lastModifiedBy>
  <cp:revision>133</cp:revision>
  <dcterms:created xsi:type="dcterms:W3CDTF">2019-05-09T04:07:59Z</dcterms:created>
  <dcterms:modified xsi:type="dcterms:W3CDTF">2019-06-06T09:59:19Z</dcterms:modified>
</cp:coreProperties>
</file>